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312" r:id="rId2"/>
    <p:sldId id="558" r:id="rId3"/>
    <p:sldId id="544" r:id="rId4"/>
    <p:sldId id="422" r:id="rId5"/>
    <p:sldId id="433" r:id="rId6"/>
    <p:sldId id="423" r:id="rId7"/>
    <p:sldId id="437" r:id="rId8"/>
    <p:sldId id="462" r:id="rId9"/>
    <p:sldId id="457" r:id="rId10"/>
    <p:sldId id="445" r:id="rId11"/>
    <p:sldId id="551" r:id="rId12"/>
    <p:sldId id="459" r:id="rId1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5">
          <p15:clr>
            <a:srgbClr val="A4A3A4"/>
          </p15:clr>
        </p15:guide>
        <p15:guide id="2" orient="horz" pos="3055">
          <p15:clr>
            <a:srgbClr val="A4A3A4"/>
          </p15:clr>
        </p15:guide>
        <p15:guide id="3" orient="horz">
          <p15:clr>
            <a:srgbClr val="A4A3A4"/>
          </p15:clr>
        </p15:guide>
        <p15:guide id="4" orient="horz" pos="1822">
          <p15:clr>
            <a:srgbClr val="A4A3A4"/>
          </p15:clr>
        </p15:guide>
        <p15:guide id="5" orient="horz" pos="2893">
          <p15:clr>
            <a:srgbClr val="A4A3A4"/>
          </p15:clr>
        </p15:guide>
        <p15:guide id="6" orient="horz" pos="1220">
          <p15:clr>
            <a:srgbClr val="A4A3A4"/>
          </p15:clr>
        </p15:guide>
        <p15:guide id="7" orient="horz" pos="2036">
          <p15:clr>
            <a:srgbClr val="A4A3A4"/>
          </p15:clr>
        </p15:guide>
        <p15:guide id="8" orient="horz" pos="1289">
          <p15:clr>
            <a:srgbClr val="A4A3A4"/>
          </p15:clr>
        </p15:guide>
        <p15:guide id="9" orient="horz" pos="1577">
          <p15:clr>
            <a:srgbClr val="A4A3A4"/>
          </p15:clr>
        </p15:guide>
        <p15:guide id="10" orient="horz" pos="689">
          <p15:clr>
            <a:srgbClr val="A4A3A4"/>
          </p15:clr>
        </p15:guide>
        <p15:guide id="11" orient="horz" pos="597">
          <p15:clr>
            <a:srgbClr val="A4A3A4"/>
          </p15:clr>
        </p15:guide>
        <p15:guide id="12" orient="horz" pos="189">
          <p15:clr>
            <a:srgbClr val="A4A3A4"/>
          </p15:clr>
        </p15:guide>
        <p15:guide id="13" orient="horz" pos="526">
          <p15:clr>
            <a:srgbClr val="A4A3A4"/>
          </p15:clr>
        </p15:guide>
        <p15:guide id="14" orient="horz" pos="627">
          <p15:clr>
            <a:srgbClr val="A4A3A4"/>
          </p15:clr>
        </p15:guide>
        <p15:guide id="15" orient="horz" pos="1094">
          <p15:clr>
            <a:srgbClr val="A4A3A4"/>
          </p15:clr>
        </p15:guide>
        <p15:guide id="16" pos="2997">
          <p15:clr>
            <a:srgbClr val="A4A3A4"/>
          </p15:clr>
        </p15:guide>
        <p15:guide id="17" pos="315">
          <p15:clr>
            <a:srgbClr val="A4A3A4"/>
          </p15:clr>
        </p15:guide>
        <p15:guide id="18" pos="5759">
          <p15:clr>
            <a:srgbClr val="A4A3A4"/>
          </p15:clr>
        </p15:guide>
        <p15:guide id="19" pos="5467">
          <p15:clr>
            <a:srgbClr val="A4A3A4"/>
          </p15:clr>
        </p15:guide>
        <p15:guide id="20" pos="599">
          <p15:clr>
            <a:srgbClr val="A4A3A4"/>
          </p15:clr>
        </p15:guide>
        <p15:guide id="21" pos="2799">
          <p15:clr>
            <a:srgbClr val="A4A3A4"/>
          </p15:clr>
        </p15:guide>
        <p15:guide id="22" pos="2271">
          <p15:clr>
            <a:srgbClr val="A4A3A4"/>
          </p15:clr>
        </p15:guide>
        <p15:guide id="23" pos="2096">
          <p15:clr>
            <a:srgbClr val="A4A3A4"/>
          </p15:clr>
        </p15:guide>
        <p15:guide id="24" pos="163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CCE"/>
    <a:srgbClr val="69A32F"/>
    <a:srgbClr val="232323"/>
    <a:srgbClr val="1BA3C3"/>
    <a:srgbClr val="1CADB4"/>
    <a:srgbClr val="33CCCC"/>
    <a:srgbClr val="0099CC"/>
    <a:srgbClr val="007C92"/>
    <a:srgbClr val="004654"/>
    <a:srgbClr val="005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25" autoAdjust="0"/>
    <p:restoredTop sz="53742" autoAdjust="0"/>
  </p:normalViewPr>
  <p:slideViewPr>
    <p:cSldViewPr snapToGrid="0" snapToObjects="1" showGuides="1">
      <p:cViewPr varScale="1">
        <p:scale>
          <a:sx n="77" d="100"/>
          <a:sy n="77" d="100"/>
        </p:scale>
        <p:origin x="2232" y="72"/>
      </p:cViewPr>
      <p:guideLst>
        <p:guide orient="horz" pos="1615"/>
        <p:guide orient="horz" pos="3055"/>
        <p:guide orient="horz"/>
        <p:guide orient="horz" pos="1822"/>
        <p:guide orient="horz" pos="2893"/>
        <p:guide orient="horz" pos="1220"/>
        <p:guide orient="horz" pos="2036"/>
        <p:guide orient="horz" pos="1289"/>
        <p:guide orient="horz" pos="1577"/>
        <p:guide orient="horz" pos="689"/>
        <p:guide orient="horz" pos="597"/>
        <p:guide orient="horz" pos="189"/>
        <p:guide orient="horz" pos="526"/>
        <p:guide orient="horz" pos="627"/>
        <p:guide orient="horz" pos="1094"/>
        <p:guide pos="2997"/>
        <p:guide pos="315"/>
        <p:guide pos="5759"/>
        <p:guide pos="5467"/>
        <p:guide pos="599"/>
        <p:guide pos="2799"/>
        <p:guide pos="2271"/>
        <p:guide pos="2096"/>
        <p:guide pos="1635"/>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77" d="100"/>
          <a:sy n="77" d="100"/>
        </p:scale>
        <p:origin x="4080"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8984B64-4D90-4F55-94E3-5221C8410667}" type="datetimeFigureOut">
              <a:rPr lang="en-GB" smtClean="0"/>
              <a:t>26/02/2020</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D05728E3-54C6-4FFD-97C7-BEB1CC670EF7}" type="slidenum">
              <a:rPr lang="en-GB" smtClean="0"/>
              <a:t>‹#›</a:t>
            </a:fld>
            <a:endParaRPr lang="en-GB"/>
          </a:p>
        </p:txBody>
      </p:sp>
    </p:spTree>
    <p:extLst>
      <p:ext uri="{BB962C8B-B14F-4D97-AF65-F5344CB8AC3E}">
        <p14:creationId xmlns:p14="http://schemas.microsoft.com/office/powerpoint/2010/main" val="846073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3C80A03-57CC-4ED3-9E89-A7D6B784756E}" type="datetimeFigureOut">
              <a:rPr lang="en-GB" smtClean="0"/>
              <a:t>26/02/2020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9AAFA771-7F47-4ED5-95FC-D96BF1B820FE}" type="slidenum">
              <a:rPr lang="en-GB" smtClean="0"/>
              <a:t>‹#›</a:t>
            </a:fld>
            <a:endParaRPr lang="en-GB"/>
          </a:p>
        </p:txBody>
      </p:sp>
    </p:spTree>
    <p:extLst>
      <p:ext uri="{BB962C8B-B14F-4D97-AF65-F5344CB8AC3E}">
        <p14:creationId xmlns:p14="http://schemas.microsoft.com/office/powerpoint/2010/main" val="161185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AAFA771-7F47-4ED5-95FC-D96BF1B820FE}" type="slidenum">
              <a:rPr lang="en-GB" smtClean="0"/>
              <a:t>1</a:t>
            </a:fld>
            <a:endParaRPr lang="en-GB"/>
          </a:p>
        </p:txBody>
      </p:sp>
    </p:spTree>
    <p:extLst>
      <p:ext uri="{BB962C8B-B14F-4D97-AF65-F5344CB8AC3E}">
        <p14:creationId xmlns:p14="http://schemas.microsoft.com/office/powerpoint/2010/main" val="697023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overview of the steps towards </a:t>
            </a:r>
            <a:r>
              <a:rPr lang="en-GB" sz="1200" b="1" kern="1200" baseline="0" dirty="0">
                <a:solidFill>
                  <a:schemeClr val="tx1"/>
                </a:solidFill>
                <a:effectLst/>
                <a:latin typeface="+mn-lt"/>
                <a:ea typeface="+mn-ea"/>
                <a:cs typeface="+mn-cs"/>
              </a:rPr>
              <a:t>implementing </a:t>
            </a:r>
            <a:r>
              <a:rPr lang="en-GB" sz="1200" kern="1200" baseline="0" dirty="0">
                <a:solidFill>
                  <a:schemeClr val="tx1"/>
                </a:solidFill>
                <a:effectLst/>
                <a:latin typeface="+mn-lt"/>
                <a:ea typeface="+mn-ea"/>
                <a:cs typeface="+mn-cs"/>
              </a:rPr>
              <a:t>this </a:t>
            </a:r>
            <a:r>
              <a:rPr lang="en-GB" sz="1200" b="1" kern="1200" baseline="0" dirty="0">
                <a:solidFill>
                  <a:schemeClr val="tx1"/>
                </a:solidFill>
                <a:effectLst/>
                <a:latin typeface="+mn-lt"/>
                <a:ea typeface="+mn-ea"/>
                <a:cs typeface="+mn-cs"/>
              </a:rPr>
              <a:t>change programme</a:t>
            </a:r>
            <a:r>
              <a:rPr lang="en-GB" sz="1200" kern="1200" baseline="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4 key parts</a:t>
            </a:r>
            <a:r>
              <a:rPr lang="en-GB" sz="1200" kern="1200" baseline="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pPr marL="228600" indent="-228600">
              <a:buAutoNum type="arabicPeriod"/>
            </a:pPr>
            <a:r>
              <a:rPr lang="en-GB" sz="1200" b="1" kern="1200" baseline="0" dirty="0">
                <a:solidFill>
                  <a:schemeClr val="tx1"/>
                </a:solidFill>
                <a:effectLst/>
                <a:latin typeface="+mn-lt"/>
                <a:ea typeface="+mn-ea"/>
                <a:cs typeface="+mn-cs"/>
              </a:rPr>
              <a:t>Resources: </a:t>
            </a:r>
            <a:r>
              <a:rPr lang="en-GB" sz="1200" b="0" kern="1200" baseline="0" dirty="0">
                <a:solidFill>
                  <a:schemeClr val="tx1"/>
                </a:solidFill>
                <a:effectLst/>
                <a:latin typeface="+mn-lt"/>
                <a:ea typeface="+mn-ea"/>
                <a:cs typeface="+mn-cs"/>
              </a:rPr>
              <a:t>Project 13 </a:t>
            </a:r>
            <a:r>
              <a:rPr lang="en-GB" sz="1200" kern="1200" dirty="0">
                <a:solidFill>
                  <a:schemeClr val="tx1"/>
                </a:solidFill>
                <a:effectLst/>
                <a:latin typeface="+mn-lt"/>
                <a:ea typeface="+mn-ea"/>
                <a:cs typeface="+mn-cs"/>
              </a:rPr>
              <a:t>offers the following resources</a:t>
            </a:r>
            <a:r>
              <a:rPr lang="en-GB" sz="1200" b="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freely available for access:</a:t>
            </a:r>
          </a:p>
          <a:p>
            <a:pPr marL="0" indent="0">
              <a:buNone/>
            </a:pPr>
            <a:endParaRPr lang="en-GB" sz="1200" kern="1200" baseline="0" dirty="0">
              <a:solidFill>
                <a:schemeClr val="tx1"/>
              </a:solidFill>
              <a:effectLst/>
              <a:latin typeface="+mn-lt"/>
              <a:ea typeface="+mn-ea"/>
              <a:cs typeface="+mn-cs"/>
            </a:endParaRPr>
          </a:p>
          <a:p>
            <a:pPr marL="628650" lvl="1" indent="-171450">
              <a:buFontTx/>
              <a:buChar char="-"/>
            </a:pPr>
            <a:r>
              <a:rPr lang="en-GB" sz="1200" b="1" kern="1200" dirty="0">
                <a:solidFill>
                  <a:schemeClr val="tx1"/>
                </a:solidFill>
                <a:effectLst/>
                <a:latin typeface="+mn-lt"/>
                <a:ea typeface="+mn-ea"/>
                <a:cs typeface="+mn-cs"/>
              </a:rPr>
              <a:t>P13 Blueprint </a:t>
            </a:r>
            <a:r>
              <a:rPr lang="en-GB" sz="1200" kern="1200" dirty="0">
                <a:solidFill>
                  <a:schemeClr val="tx1"/>
                </a:solidFill>
                <a:effectLst/>
                <a:latin typeface="+mn-lt"/>
                <a:ea typeface="+mn-ea"/>
                <a:cs typeface="+mn-cs"/>
              </a:rPr>
              <a:t>– which </a:t>
            </a:r>
            <a:r>
              <a:rPr lang="en-NZ" sz="1200" b="0" i="0" kern="1200" dirty="0">
                <a:solidFill>
                  <a:schemeClr val="tx1"/>
                </a:solidFill>
                <a:effectLst/>
                <a:latin typeface="+mn-lt"/>
                <a:ea typeface="+mn-ea"/>
                <a:cs typeface="+mn-cs"/>
              </a:rPr>
              <a:t>describes how a high performing enterprise operates, and sets out the roles, capabilities and responsibilities of the key stakeholders in an enterprise model - </a:t>
            </a:r>
            <a:r>
              <a:rPr lang="en-NZ" sz="1200" b="1" i="0" kern="1200" dirty="0">
                <a:solidFill>
                  <a:schemeClr val="tx1"/>
                </a:solidFill>
                <a:effectLst/>
                <a:latin typeface="+mn-lt"/>
                <a:ea typeface="+mn-ea"/>
                <a:cs typeface="+mn-cs"/>
              </a:rPr>
              <a:t>investors, owners, integrators, advisers and suppliers</a:t>
            </a:r>
            <a:r>
              <a:rPr lang="en-NZ" sz="1200" b="0" i="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628650" lvl="1" indent="-171450">
              <a:buFontTx/>
              <a:buChar char="-"/>
            </a:pPr>
            <a:endParaRPr lang="en-GB" sz="1200" b="1" kern="1200" dirty="0">
              <a:solidFill>
                <a:schemeClr val="tx1"/>
              </a:solidFill>
              <a:effectLst/>
              <a:latin typeface="+mn-lt"/>
              <a:ea typeface="+mn-ea"/>
              <a:cs typeface="+mn-cs"/>
            </a:endParaRPr>
          </a:p>
          <a:p>
            <a:pPr marL="628650" lvl="1" indent="-171450">
              <a:buFontTx/>
              <a:buChar char="-"/>
            </a:pPr>
            <a:r>
              <a:rPr lang="en-GB" sz="1200" b="1" kern="1200" dirty="0">
                <a:solidFill>
                  <a:schemeClr val="tx1"/>
                </a:solidFill>
                <a:effectLst/>
                <a:latin typeface="+mn-lt"/>
                <a:ea typeface="+mn-ea"/>
                <a:cs typeface="+mn-cs"/>
              </a:rPr>
              <a:t>Maturity Matrix </a:t>
            </a:r>
            <a:r>
              <a:rPr lang="en-GB" sz="1200" b="0" kern="1200" dirty="0">
                <a:solidFill>
                  <a:schemeClr val="tx1"/>
                </a:solidFill>
                <a:effectLst/>
                <a:latin typeface="+mn-lt"/>
                <a:ea typeface="+mn-ea"/>
                <a:cs typeface="+mn-cs"/>
              </a:rPr>
              <a:t>– a </a:t>
            </a:r>
            <a:r>
              <a:rPr lang="en-NZ" sz="1200" b="0" i="0" kern="1200" dirty="0">
                <a:solidFill>
                  <a:schemeClr val="tx1"/>
                </a:solidFill>
                <a:effectLst/>
                <a:latin typeface="+mn-lt"/>
                <a:ea typeface="+mn-ea"/>
                <a:cs typeface="+mn-cs"/>
              </a:rPr>
              <a:t>questionnaire which enables organisations to assess the extent to which they display the characteristics of the enterprise model</a:t>
            </a:r>
          </a:p>
          <a:p>
            <a:pPr marL="628650" lvl="1" indent="-171450">
              <a:buFontTx/>
              <a:buChar char="-"/>
            </a:pPr>
            <a:endParaRPr lang="en-NZ"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NZ" sz="1200" b="1" kern="1200" dirty="0">
                <a:solidFill>
                  <a:schemeClr val="tx1"/>
                </a:solidFill>
                <a:effectLst/>
                <a:latin typeface="+mn-lt"/>
                <a:ea typeface="+mn-ea"/>
                <a:cs typeface="+mn-cs"/>
              </a:rPr>
              <a:t>Transformation Roadmap </a:t>
            </a:r>
            <a:r>
              <a:rPr lang="en-NZ" sz="1200" kern="1200" dirty="0">
                <a:solidFill>
                  <a:schemeClr val="tx1"/>
                </a:solidFill>
                <a:effectLst/>
                <a:latin typeface="+mn-lt"/>
                <a:ea typeface="+mn-ea"/>
                <a:cs typeface="+mn-cs"/>
              </a:rPr>
              <a:t>– containing a range of guidance materials and case studies to help organisations develop the characteristics of the enterprise model.</a:t>
            </a:r>
            <a:r>
              <a:rPr lang="en-GB" sz="1200" b="1"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GB"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Commercial Handbook </a:t>
            </a:r>
            <a:r>
              <a:rPr lang="en-GB" sz="1200" b="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comprehensive guidance to help organisations build capacity and capability, learn from best practice and create their own commercial approach to get an enterprise model started. </a:t>
            </a:r>
          </a:p>
          <a:p>
            <a:pPr marL="0" indent="0">
              <a:buNone/>
            </a:pPr>
            <a:endParaRPr lang="en-GB" sz="1200" kern="1200" baseline="0" dirty="0">
              <a:solidFill>
                <a:schemeClr val="tx1"/>
              </a:solidFill>
              <a:effectLst/>
              <a:latin typeface="+mn-lt"/>
              <a:ea typeface="+mn-ea"/>
              <a:cs typeface="+mn-cs"/>
            </a:endParaRPr>
          </a:p>
          <a:p>
            <a:pPr marL="228600" indent="-228600">
              <a:buFont typeface="+mj-lt"/>
              <a:buAutoNum type="arabicPeriod" startAt="2"/>
            </a:pPr>
            <a:r>
              <a:rPr lang="en-GB" sz="1200" b="1" kern="1200" baseline="0" dirty="0">
                <a:solidFill>
                  <a:schemeClr val="tx1"/>
                </a:solidFill>
                <a:effectLst/>
                <a:latin typeface="+mn-lt"/>
                <a:ea typeface="+mn-ea"/>
                <a:cs typeface="+mn-cs"/>
              </a:rPr>
              <a:t>Support:</a:t>
            </a:r>
            <a:r>
              <a:rPr lang="en-GB" sz="1200" kern="1200" baseline="0" dirty="0">
                <a:solidFill>
                  <a:schemeClr val="tx1"/>
                </a:solidFill>
                <a:effectLst/>
                <a:latin typeface="+mn-lt"/>
                <a:ea typeface="+mn-ea"/>
                <a:cs typeface="+mn-cs"/>
              </a:rPr>
              <a:t> advice and experience available from </a:t>
            </a:r>
            <a:r>
              <a:rPr lang="en-GB" sz="1200" b="1" kern="1200" baseline="0" dirty="0">
                <a:solidFill>
                  <a:schemeClr val="tx1"/>
                </a:solidFill>
                <a:effectLst/>
                <a:latin typeface="+mn-lt"/>
                <a:ea typeface="+mn-ea"/>
                <a:cs typeface="+mn-cs"/>
              </a:rPr>
              <a:t>peers</a:t>
            </a:r>
            <a:r>
              <a:rPr lang="en-GB" sz="1200" b="0" kern="1200" baseline="0" dirty="0">
                <a:solidFill>
                  <a:schemeClr val="tx1"/>
                </a:solidFill>
                <a:effectLst/>
                <a:latin typeface="+mn-lt"/>
                <a:ea typeface="+mn-ea"/>
                <a:cs typeface="+mn-cs"/>
              </a:rPr>
              <a:t> in the international Community</a:t>
            </a:r>
            <a:endParaRPr lang="en-GB" sz="1200" kern="1200" baseline="0" dirty="0">
              <a:solidFill>
                <a:schemeClr val="tx1"/>
              </a:solidFill>
              <a:effectLst/>
              <a:latin typeface="+mn-lt"/>
              <a:ea typeface="+mn-ea"/>
              <a:cs typeface="+mn-cs"/>
            </a:endParaRPr>
          </a:p>
          <a:p>
            <a:pPr marL="228600" indent="-228600">
              <a:buAutoNum type="arabicPeriod" startAt="2"/>
            </a:pPr>
            <a:r>
              <a:rPr lang="en-GB" sz="1200" b="1" kern="1200" baseline="0" dirty="0">
                <a:solidFill>
                  <a:schemeClr val="tx1"/>
                </a:solidFill>
                <a:effectLst/>
                <a:latin typeface="+mn-lt"/>
                <a:ea typeface="+mn-ea"/>
                <a:cs typeface="+mn-cs"/>
              </a:rPr>
              <a:t>Flagships</a:t>
            </a:r>
            <a:r>
              <a:rPr lang="en-GB" sz="1200" b="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7 Early Adopters who will be </a:t>
            </a:r>
            <a:r>
              <a:rPr lang="en-GB" sz="1200" b="1" kern="1200" baseline="0" dirty="0">
                <a:solidFill>
                  <a:schemeClr val="tx1"/>
                </a:solidFill>
                <a:effectLst/>
                <a:latin typeface="+mn-lt"/>
                <a:ea typeface="+mn-ea"/>
                <a:cs typeface="+mn-cs"/>
              </a:rPr>
              <a:t>leading</a:t>
            </a:r>
            <a:r>
              <a:rPr lang="en-GB" sz="1200" kern="1200" baseline="0" dirty="0">
                <a:solidFill>
                  <a:schemeClr val="tx1"/>
                </a:solidFill>
                <a:effectLst/>
                <a:latin typeface="+mn-lt"/>
                <a:ea typeface="+mn-ea"/>
                <a:cs typeface="+mn-cs"/>
              </a:rPr>
              <a:t> the implementation and </a:t>
            </a:r>
            <a:r>
              <a:rPr lang="en-GB" sz="1200" b="1" kern="1200" baseline="0" dirty="0">
                <a:solidFill>
                  <a:schemeClr val="tx1"/>
                </a:solidFill>
                <a:effectLst/>
                <a:latin typeface="+mn-lt"/>
                <a:ea typeface="+mn-ea"/>
                <a:cs typeface="+mn-cs"/>
              </a:rPr>
              <a:t>sharing </a:t>
            </a:r>
            <a:r>
              <a:rPr lang="en-GB" sz="1200" kern="1200" baseline="0" dirty="0">
                <a:solidFill>
                  <a:schemeClr val="tx1"/>
                </a:solidFill>
                <a:effectLst/>
                <a:latin typeface="+mn-lt"/>
                <a:ea typeface="+mn-ea"/>
                <a:cs typeface="+mn-cs"/>
              </a:rPr>
              <a:t>their experiences, helping to better understand the benefits delivered and </a:t>
            </a:r>
            <a:r>
              <a:rPr lang="en-GB" sz="1200" kern="1200" dirty="0">
                <a:solidFill>
                  <a:schemeClr val="tx1"/>
                </a:solidFill>
                <a:effectLst/>
                <a:latin typeface="+mn-lt"/>
                <a:ea typeface="+mn-ea"/>
                <a:cs typeface="+mn-cs"/>
              </a:rPr>
              <a:t>further refine the approach: Anglian Water, Environment Agency, Heathrow, National Grid, Network Rail, Sellafield and </a:t>
            </a:r>
            <a:r>
              <a:rPr lang="en-GB" sz="1200" b="1" kern="1200" dirty="0">
                <a:solidFill>
                  <a:schemeClr val="tx1"/>
                </a:solidFill>
                <a:effectLst/>
                <a:latin typeface="+mn-lt"/>
                <a:ea typeface="+mn-ea"/>
                <a:cs typeface="+mn-cs"/>
              </a:rPr>
              <a:t>Sydney Water.</a:t>
            </a:r>
          </a:p>
          <a:p>
            <a:pPr marL="228600" indent="-228600">
              <a:buAutoNum type="arabicPeriod" startAt="2"/>
            </a:pPr>
            <a:r>
              <a:rPr lang="en-GB" sz="1200" b="1" kern="1200" baseline="0" dirty="0">
                <a:solidFill>
                  <a:schemeClr val="tx1"/>
                </a:solidFill>
                <a:effectLst/>
                <a:latin typeface="+mn-lt"/>
                <a:ea typeface="+mn-ea"/>
                <a:cs typeface="+mn-cs"/>
              </a:rPr>
              <a:t>Embedding: </a:t>
            </a:r>
            <a:r>
              <a:rPr lang="en-GB" sz="1200" kern="1200" baseline="0" dirty="0">
                <a:solidFill>
                  <a:schemeClr val="tx1"/>
                </a:solidFill>
                <a:effectLst/>
                <a:latin typeface="+mn-lt"/>
                <a:ea typeface="+mn-ea"/>
                <a:cs typeface="+mn-cs"/>
              </a:rPr>
              <a:t>Seeking to advocate Project 13, through tangible evidence, as a change programme relevant to NZ policy drivers &amp; Client organisations. </a:t>
            </a:r>
          </a:p>
          <a:p>
            <a:pPr marL="0" indent="0">
              <a:buNone/>
            </a:pPr>
            <a:endParaRPr lang="en-GB" sz="1200" kern="1200" baseline="0" dirty="0">
              <a:solidFill>
                <a:schemeClr val="tx1"/>
              </a:solidFill>
              <a:effectLst/>
              <a:latin typeface="+mn-lt"/>
              <a:ea typeface="+mn-ea"/>
              <a:cs typeface="+mn-cs"/>
            </a:endParaRPr>
          </a:p>
          <a:p>
            <a:pPr marL="0" indent="0">
              <a:buNone/>
            </a:pPr>
            <a:r>
              <a:rPr lang="en-GB" sz="1200" kern="1200" baseline="0" dirty="0">
                <a:solidFill>
                  <a:schemeClr val="tx1"/>
                </a:solidFill>
                <a:effectLst/>
                <a:latin typeface="+mn-lt"/>
                <a:ea typeface="+mn-ea"/>
                <a:cs typeface="+mn-cs"/>
              </a:rPr>
              <a:t>On the topic on Contracts, it is worth noting that the NEC4 Alliance contract already incorporates principles from P13. We believe there is scope to promote NZ industry awareness of NEC4 forms of contract. </a:t>
            </a:r>
          </a:p>
        </p:txBody>
      </p:sp>
      <p:sp>
        <p:nvSpPr>
          <p:cNvPr id="4" name="Slide Number Placeholder 3"/>
          <p:cNvSpPr>
            <a:spLocks noGrp="1"/>
          </p:cNvSpPr>
          <p:nvPr>
            <p:ph type="sldNum" sz="quarter" idx="10"/>
          </p:nvPr>
        </p:nvSpPr>
        <p:spPr/>
        <p:txBody>
          <a:bodyPr/>
          <a:lstStyle/>
          <a:p>
            <a:fld id="{9AAFA771-7F47-4ED5-95FC-D96BF1B820FE}" type="slidenum">
              <a:rPr lang="en-GB" smtClean="0"/>
              <a:t>10</a:t>
            </a:fld>
            <a:endParaRPr lang="en-GB"/>
          </a:p>
        </p:txBody>
      </p:sp>
    </p:spTree>
    <p:extLst>
      <p:ext uri="{BB962C8B-B14F-4D97-AF65-F5344CB8AC3E}">
        <p14:creationId xmlns:p14="http://schemas.microsoft.com/office/powerpoint/2010/main" val="273503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0" kern="1200" dirty="0">
                <a:solidFill>
                  <a:schemeClr val="tx1"/>
                </a:solidFill>
                <a:effectLst/>
                <a:latin typeface="+mn-lt"/>
                <a:ea typeface="+mn-ea"/>
                <a:cs typeface="+mn-cs"/>
              </a:rPr>
              <a:t>The key c</a:t>
            </a:r>
            <a:r>
              <a:rPr lang="en-GB" sz="1200" i="0" kern="1200" dirty="0" err="1">
                <a:solidFill>
                  <a:schemeClr val="tx1"/>
                </a:solidFill>
                <a:effectLst/>
                <a:latin typeface="+mn-lt"/>
                <a:ea typeface="+mn-ea"/>
                <a:cs typeface="+mn-cs"/>
              </a:rPr>
              <a:t>hallenge</a:t>
            </a:r>
            <a:r>
              <a:rPr lang="en-GB" sz="1200" i="0" kern="1200" dirty="0">
                <a:solidFill>
                  <a:schemeClr val="tx1"/>
                </a:solidFill>
                <a:effectLst/>
                <a:latin typeface="+mn-lt"/>
                <a:ea typeface="+mn-ea"/>
                <a:cs typeface="+mn-cs"/>
              </a:rPr>
              <a:t> ahead? </a:t>
            </a:r>
            <a:r>
              <a:rPr lang="en-GB" sz="1200" b="1" i="0" kern="1200" dirty="0">
                <a:solidFill>
                  <a:schemeClr val="tx1"/>
                </a:solidFill>
                <a:effectLst/>
                <a:latin typeface="+mn-lt"/>
                <a:ea typeface="+mn-ea"/>
                <a:cs typeface="+mn-cs"/>
              </a:rPr>
              <a:t>Trust.</a:t>
            </a:r>
            <a:r>
              <a:rPr lang="en-GB" sz="120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The market will need to:</a:t>
            </a: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trust the procurement process, as there may be an element of “forced marriage” when establishing the Enterprise.</a:t>
            </a: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recognise that full access to the incentive pot will be largely driven by collective success or failure, some of which may have been out of their control.</a:t>
            </a: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be convinced that the Owner is committed to value-based contracting.</a:t>
            </a:r>
            <a:endParaRPr lang="en-GB" i="0" dirty="0"/>
          </a:p>
        </p:txBody>
      </p:sp>
      <p:sp>
        <p:nvSpPr>
          <p:cNvPr id="4" name="Slide Number Placeholder 3"/>
          <p:cNvSpPr>
            <a:spLocks noGrp="1"/>
          </p:cNvSpPr>
          <p:nvPr>
            <p:ph type="sldNum" sz="quarter" idx="10"/>
          </p:nvPr>
        </p:nvSpPr>
        <p:spPr/>
        <p:txBody>
          <a:bodyPr/>
          <a:lstStyle/>
          <a:p>
            <a:fld id="{9AAFA771-7F47-4ED5-95FC-D96BF1B820FE}" type="slidenum">
              <a:rPr lang="en-GB" smtClean="0"/>
              <a:t>11</a:t>
            </a:fld>
            <a:endParaRPr lang="en-GB"/>
          </a:p>
        </p:txBody>
      </p:sp>
    </p:spTree>
    <p:extLst>
      <p:ext uri="{BB962C8B-B14F-4D97-AF65-F5344CB8AC3E}">
        <p14:creationId xmlns:p14="http://schemas.microsoft.com/office/powerpoint/2010/main" val="273503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AFA771-7F47-4ED5-95FC-D96BF1B820FE}" type="slidenum">
              <a:rPr lang="en-GB" smtClean="0"/>
              <a:t>12</a:t>
            </a:fld>
            <a:endParaRPr lang="en-GB"/>
          </a:p>
        </p:txBody>
      </p:sp>
    </p:spTree>
    <p:extLst>
      <p:ext uri="{BB962C8B-B14F-4D97-AF65-F5344CB8AC3E}">
        <p14:creationId xmlns:p14="http://schemas.microsoft.com/office/powerpoint/2010/main" val="273503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Project 13 was launched in 2018 by the </a:t>
            </a:r>
            <a:r>
              <a:rPr lang="en-GB" sz="1200" b="1" i="0" u="none" strike="noStrike" kern="1200" dirty="0">
                <a:solidFill>
                  <a:schemeClr val="tx1"/>
                </a:solidFill>
                <a:effectLst/>
                <a:latin typeface="+mn-lt"/>
                <a:ea typeface="+mn-ea"/>
                <a:cs typeface="+mn-cs"/>
              </a:rPr>
              <a:t>Institution of Civil Engineers </a:t>
            </a:r>
            <a:r>
              <a:rPr lang="en-GB" sz="1200" b="0" i="0" u="none" strike="noStrike" kern="1200" dirty="0">
                <a:solidFill>
                  <a:schemeClr val="tx1"/>
                </a:solidFill>
                <a:effectLst/>
                <a:latin typeface="+mn-lt"/>
                <a:ea typeface="+mn-ea"/>
                <a:cs typeface="+mn-cs"/>
              </a:rPr>
              <a:t>and t</a:t>
            </a:r>
            <a:r>
              <a:rPr lang="en-GB" b="0" dirty="0"/>
              <a:t>he UK’s </a:t>
            </a:r>
            <a:r>
              <a:rPr lang="en-GB" b="1" dirty="0"/>
              <a:t>Infrastructure Client</a:t>
            </a:r>
            <a:r>
              <a:rPr lang="en-GB" b="1" baseline="0" dirty="0"/>
              <a:t> Group</a:t>
            </a:r>
            <a:r>
              <a:rPr lang="en-GB" sz="1200" b="0" i="0" u="none" strike="noStrike" kern="1200" dirty="0">
                <a:solidFill>
                  <a:schemeClr val="tx1"/>
                </a:solidFill>
                <a:effectLst/>
                <a:latin typeface="+mn-lt"/>
                <a:ea typeface="+mn-ea"/>
                <a:cs typeface="+mn-cs"/>
              </a:rPr>
              <a:t>. They collectively aim to </a:t>
            </a:r>
            <a:r>
              <a:rPr lang="en-GB" baseline="0" dirty="0"/>
              <a:t>firmly establish P13 as a recognised industry approach in the development and delivery of infrastructure.</a:t>
            </a:r>
          </a:p>
          <a:p>
            <a:endParaRPr lang="en-NZ" dirty="0"/>
          </a:p>
          <a:p>
            <a:r>
              <a:rPr lang="en-NZ" dirty="0"/>
              <a:t>Project 13 has reached the shores of Australasia, with Sydney Water using the guidelines to develop their new Partnering for Success programme. </a:t>
            </a:r>
          </a:p>
          <a:p>
            <a:endParaRPr lang="en-NZ" dirty="0"/>
          </a:p>
          <a:p>
            <a:r>
              <a:rPr lang="en-NZ" dirty="0"/>
              <a:t>New Zealand organisations are adopting some of the key P13 principles, with the </a:t>
            </a:r>
            <a:r>
              <a:rPr lang="en-NZ" dirty="0" err="1"/>
              <a:t>Piritahi</a:t>
            </a:r>
            <a:r>
              <a:rPr lang="en-NZ" dirty="0"/>
              <a:t> alliance undertaking Land Development design/construction on behalf of </a:t>
            </a:r>
            <a:r>
              <a:rPr lang="en-NZ" dirty="0" err="1"/>
              <a:t>Kāinga</a:t>
            </a:r>
            <a:r>
              <a:rPr lang="en-NZ" dirty="0"/>
              <a:t> Ora, and Watercare's recently announced 40:20:20 sustainability vision and Enterprise Model.</a:t>
            </a:r>
          </a:p>
          <a:p>
            <a:endParaRPr lang="en-NZ" dirty="0"/>
          </a:p>
          <a:p>
            <a:r>
              <a:rPr lang="en-NZ" dirty="0"/>
              <a:t>The NZ Transport Agency has also set out their 2019 Infrastructure Procurement Strategy with broad spectrum of capital project contract types at its heart – from traditional lump sums to full Project Alliances.</a:t>
            </a:r>
          </a:p>
        </p:txBody>
      </p:sp>
      <p:sp>
        <p:nvSpPr>
          <p:cNvPr id="4" name="Slide Number Placeholder 3"/>
          <p:cNvSpPr>
            <a:spLocks noGrp="1"/>
          </p:cNvSpPr>
          <p:nvPr>
            <p:ph type="sldNum" sz="quarter" idx="5"/>
          </p:nvPr>
        </p:nvSpPr>
        <p:spPr/>
        <p:txBody>
          <a:bodyPr/>
          <a:lstStyle/>
          <a:p>
            <a:fld id="{9AAFA771-7F47-4ED5-95FC-D96BF1B820FE}" type="slidenum">
              <a:rPr lang="en-GB" smtClean="0"/>
              <a:t>2</a:t>
            </a:fld>
            <a:endParaRPr lang="en-GB"/>
          </a:p>
        </p:txBody>
      </p:sp>
    </p:spTree>
    <p:extLst>
      <p:ext uri="{BB962C8B-B14F-4D97-AF65-F5344CB8AC3E}">
        <p14:creationId xmlns:p14="http://schemas.microsoft.com/office/powerpoint/2010/main" val="26734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UK’s working group identified </a:t>
            </a:r>
            <a:r>
              <a:rPr lang="en-GB" sz="1200" b="1" i="0" u="none" strike="noStrike" kern="1200" baseline="0" dirty="0">
                <a:solidFill>
                  <a:schemeClr val="tx1"/>
                </a:solidFill>
                <a:latin typeface="+mn-lt"/>
                <a:ea typeface="+mn-ea"/>
                <a:cs typeface="+mn-cs"/>
              </a:rPr>
              <a:t>p</a:t>
            </a:r>
            <a:r>
              <a:rPr lang="en-GB" sz="1200" b="1" i="0" dirty="0">
                <a:latin typeface="+mn-lt"/>
              </a:rPr>
              <a:t>roductivity </a:t>
            </a:r>
            <a:r>
              <a:rPr lang="en-GB" sz="1200" b="0" i="0" dirty="0">
                <a:latin typeface="+mn-lt"/>
              </a:rPr>
              <a:t>as a key concern. </a:t>
            </a:r>
            <a:r>
              <a:rPr lang="en-GB" sz="1200" i="0" kern="1200" dirty="0">
                <a:solidFill>
                  <a:schemeClr val="tx1"/>
                </a:solidFill>
                <a:effectLst/>
                <a:latin typeface="+mn-lt"/>
                <a:ea typeface="+mn-ea"/>
                <a:cs typeface="+mn-cs"/>
              </a:rPr>
              <a:t>Worldwide, Construction’s productivity growth relative to other sectors is a long term negative trend.</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Increasingly </a:t>
            </a:r>
            <a:r>
              <a:rPr lang="en-GB" sz="1200" b="1" i="0" kern="1200" dirty="0">
                <a:solidFill>
                  <a:schemeClr val="tx1"/>
                </a:solidFill>
                <a:effectLst/>
                <a:latin typeface="+mn-lt"/>
                <a:ea typeface="+mn-ea"/>
                <a:cs typeface="+mn-cs"/>
              </a:rPr>
              <a:t>unsustainable</a:t>
            </a:r>
            <a:r>
              <a:rPr lang="en-GB" sz="1200" i="0" kern="1200" dirty="0">
                <a:solidFill>
                  <a:schemeClr val="tx1"/>
                </a:solidFill>
                <a:effectLst/>
                <a:latin typeface="+mn-lt"/>
                <a:ea typeface="+mn-ea"/>
                <a:cs typeface="+mn-cs"/>
              </a:rPr>
              <a:t> business models in our industry have created a narrow focus on margin, and simultaneously shown a lack of investment in future skills and capability.  </a:t>
            </a:r>
          </a:p>
          <a:p>
            <a:endParaRPr lang="en-GB" sz="120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Digital Transformation</a:t>
            </a:r>
            <a:r>
              <a:rPr lang="en-GB" sz="1200" i="0" kern="1200" dirty="0">
                <a:solidFill>
                  <a:schemeClr val="tx1"/>
                </a:solidFill>
                <a:effectLst/>
                <a:latin typeface="+mn-lt"/>
                <a:ea typeface="+mn-ea"/>
                <a:cs typeface="+mn-cs"/>
              </a:rPr>
              <a:t> (DT) - a theme which has pervaded all aspect of business in modern times. DT integrates information, processes and organisations. The Construction industry’s historic approach creates silos, interfaces and hand offs - and has the potential to be a real blocker to the adoption of technology. We need an approach that is more holistic and agile, one that </a:t>
            </a:r>
            <a:r>
              <a:rPr lang="en-GB" sz="1200" b="1" i="0" u="none" strike="noStrike" kern="1200" baseline="0" dirty="0">
                <a:solidFill>
                  <a:schemeClr val="tx1"/>
                </a:solidFill>
                <a:latin typeface="+mn-lt"/>
                <a:ea typeface="+mn-ea"/>
                <a:cs typeface="+mn-cs"/>
              </a:rPr>
              <a:t>facilitates the adoption of digital technologies. </a:t>
            </a:r>
          </a:p>
        </p:txBody>
      </p:sp>
      <p:sp>
        <p:nvSpPr>
          <p:cNvPr id="4" name="Slide Number Placeholder 3"/>
          <p:cNvSpPr>
            <a:spLocks noGrp="1"/>
          </p:cNvSpPr>
          <p:nvPr>
            <p:ph type="sldNum" sz="quarter" idx="10"/>
          </p:nvPr>
        </p:nvSpPr>
        <p:spPr/>
        <p:txBody>
          <a:bodyPr/>
          <a:lstStyle/>
          <a:p>
            <a:fld id="{9AAFA771-7F47-4ED5-95FC-D96BF1B820FE}" type="slidenum">
              <a:rPr lang="en-GB" smtClean="0"/>
              <a:t>3</a:t>
            </a:fld>
            <a:endParaRPr lang="en-GB" dirty="0"/>
          </a:p>
        </p:txBody>
      </p:sp>
    </p:spTree>
    <p:extLst>
      <p:ext uri="{BB962C8B-B14F-4D97-AF65-F5344CB8AC3E}">
        <p14:creationId xmlns:p14="http://schemas.microsoft.com/office/powerpoint/2010/main" val="67181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Project 13 initiative seeks to address the need for:</a:t>
            </a:r>
          </a:p>
          <a:p>
            <a:pPr marL="171450" indent="-171450">
              <a:buFontTx/>
              <a:buChar char="-"/>
            </a:pPr>
            <a:r>
              <a:rPr lang="en-GB" sz="1200" kern="1200" dirty="0">
                <a:solidFill>
                  <a:schemeClr val="tx1"/>
                </a:solidFill>
                <a:effectLst/>
                <a:latin typeface="+mn-lt"/>
                <a:ea typeface="+mn-ea"/>
                <a:cs typeface="+mn-cs"/>
              </a:rPr>
              <a:t>Different way of </a:t>
            </a:r>
            <a:r>
              <a:rPr lang="en-GB" sz="1200" b="1" kern="1200" dirty="0">
                <a:solidFill>
                  <a:schemeClr val="tx1"/>
                </a:solidFill>
                <a:effectLst/>
                <a:latin typeface="+mn-lt"/>
                <a:ea typeface="+mn-ea"/>
                <a:cs typeface="+mn-cs"/>
              </a:rPr>
              <a:t>engaging </a:t>
            </a:r>
          </a:p>
          <a:p>
            <a:pPr marL="171450" indent="-171450">
              <a:buFontTx/>
              <a:buChar char="-"/>
            </a:pPr>
            <a:r>
              <a:rPr lang="en-GB" sz="1200" kern="1200" dirty="0">
                <a:solidFill>
                  <a:schemeClr val="tx1"/>
                </a:solidFill>
                <a:effectLst/>
                <a:latin typeface="+mn-lt"/>
                <a:ea typeface="+mn-ea"/>
                <a:cs typeface="+mn-cs"/>
              </a:rPr>
              <a:t>Different approach to </a:t>
            </a:r>
            <a:r>
              <a:rPr lang="en-GB" sz="1200" b="1" kern="1200" dirty="0">
                <a:solidFill>
                  <a:schemeClr val="tx1"/>
                </a:solidFill>
                <a:effectLst/>
                <a:latin typeface="+mn-lt"/>
                <a:ea typeface="+mn-ea"/>
                <a:cs typeface="+mn-cs"/>
              </a:rPr>
              <a:t>procurement</a:t>
            </a:r>
          </a:p>
          <a:p>
            <a:pPr marL="171450" indent="-171450">
              <a:buFontTx/>
              <a:buChar char="-"/>
            </a:pPr>
            <a:r>
              <a:rPr lang="en-GB" sz="1200" kern="1200" dirty="0">
                <a:solidFill>
                  <a:schemeClr val="tx1"/>
                </a:solidFill>
                <a:effectLst/>
                <a:latin typeface="+mn-lt"/>
                <a:ea typeface="+mn-ea"/>
                <a:cs typeface="+mn-cs"/>
              </a:rPr>
              <a:t>Models that create </a:t>
            </a:r>
            <a:r>
              <a:rPr lang="en-GB" sz="1200" b="1" kern="1200" dirty="0">
                <a:solidFill>
                  <a:schemeClr val="tx1"/>
                </a:solidFill>
                <a:effectLst/>
                <a:latin typeface="+mn-lt"/>
                <a:ea typeface="+mn-ea"/>
                <a:cs typeface="+mn-cs"/>
              </a:rPr>
              <a:t>integrated delivery </a:t>
            </a:r>
            <a:r>
              <a:rPr lang="en-GB" sz="1200" kern="1200" dirty="0">
                <a:solidFill>
                  <a:schemeClr val="tx1"/>
                </a:solidFill>
                <a:effectLst/>
                <a:latin typeface="+mn-lt"/>
                <a:ea typeface="+mn-ea"/>
                <a:cs typeface="+mn-cs"/>
              </a:rPr>
              <a:t>teams</a:t>
            </a:r>
          </a:p>
          <a:p>
            <a:pPr marL="171450" indent="-171450">
              <a:buFontTx/>
              <a:buChar char="-"/>
            </a:pPr>
            <a:endParaRPr lang="en-GB" sz="1200" kern="1200" dirty="0">
              <a:solidFill>
                <a:schemeClr val="tx1"/>
              </a:solidFill>
              <a:effectLst/>
              <a:latin typeface="+mn-lt"/>
              <a:ea typeface="+mn-ea"/>
              <a:cs typeface="+mn-cs"/>
            </a:endParaRPr>
          </a:p>
          <a:p>
            <a:pPr marL="0" indent="0">
              <a:buFontTx/>
              <a:buNone/>
            </a:pPr>
            <a:r>
              <a:rPr lang="en-GB" sz="1200" kern="1200" dirty="0">
                <a:solidFill>
                  <a:schemeClr val="tx1"/>
                </a:solidFill>
                <a:effectLst/>
                <a:latin typeface="+mn-lt"/>
                <a:ea typeface="+mn-ea"/>
                <a:cs typeface="+mn-cs"/>
              </a:rPr>
              <a:t>The initiative has a remit which seeks to take the conversation towards:</a:t>
            </a:r>
          </a:p>
          <a:p>
            <a:pPr marL="171450" indent="-171450">
              <a:buFontTx/>
              <a:buChar char="-"/>
            </a:pPr>
            <a:r>
              <a:rPr lang="en-GB" sz="1200" kern="1200" dirty="0">
                <a:solidFill>
                  <a:schemeClr val="tx1"/>
                </a:solidFill>
                <a:effectLst/>
                <a:latin typeface="+mn-lt"/>
                <a:ea typeface="+mn-ea"/>
                <a:cs typeface="+mn-cs"/>
              </a:rPr>
              <a:t>A focus on the whole </a:t>
            </a:r>
            <a:r>
              <a:rPr lang="en-GB" sz="1200" b="1" kern="1200" dirty="0">
                <a:solidFill>
                  <a:schemeClr val="tx1"/>
                </a:solidFill>
                <a:effectLst/>
                <a:latin typeface="+mn-lt"/>
                <a:ea typeface="+mn-ea"/>
                <a:cs typeface="+mn-cs"/>
              </a:rPr>
              <a:t>supply chain </a:t>
            </a:r>
          </a:p>
          <a:p>
            <a:pPr marL="171450" indent="-171450">
              <a:buFontTx/>
              <a:buChar char="-"/>
            </a:pPr>
            <a:r>
              <a:rPr lang="en-GB" sz="1200" kern="1200" dirty="0">
                <a:solidFill>
                  <a:schemeClr val="tx1"/>
                </a:solidFill>
                <a:effectLst/>
                <a:latin typeface="+mn-lt"/>
                <a:ea typeface="+mn-ea"/>
                <a:cs typeface="+mn-cs"/>
              </a:rPr>
              <a:t>Providing opportunity for future </a:t>
            </a:r>
            <a:r>
              <a:rPr lang="en-GB" sz="1200" b="1" kern="1200" dirty="0">
                <a:solidFill>
                  <a:schemeClr val="tx1"/>
                </a:solidFill>
                <a:effectLst/>
                <a:latin typeface="+mn-lt"/>
                <a:ea typeface="+mn-ea"/>
                <a:cs typeface="+mn-cs"/>
              </a:rPr>
              <a:t>investment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concepts were leveraged off </a:t>
            </a:r>
            <a:r>
              <a:rPr lang="en-GB" sz="1200" dirty="0">
                <a:solidFill>
                  <a:schemeClr val="tx1">
                    <a:lumMod val="65000"/>
                    <a:lumOff val="35000"/>
                  </a:schemeClr>
                </a:solidFill>
              </a:rPr>
              <a:t>studies of six infrastructure projects led by University College London, and refined through consultations with infrastructure and construction companies.</a:t>
            </a:r>
          </a:p>
          <a:p>
            <a:endParaRPr lang="en-GB" sz="1200" dirty="0">
              <a:solidFill>
                <a:schemeClr val="tx1">
                  <a:lumMod val="65000"/>
                  <a:lumOff val="35000"/>
                </a:schemeClr>
              </a:solidFill>
            </a:endParaRPr>
          </a:p>
          <a:p>
            <a:r>
              <a:rPr lang="en-GB" sz="1200" dirty="0">
                <a:solidFill>
                  <a:schemeClr val="tx1">
                    <a:lumMod val="65000"/>
                    <a:lumOff val="35000"/>
                  </a:schemeClr>
                </a:solidFill>
              </a:rPr>
              <a:t>It is the first step in the journey towards a different approach.</a:t>
            </a:r>
          </a:p>
          <a:p>
            <a:endParaRPr lang="en-GB" dirty="0"/>
          </a:p>
        </p:txBody>
      </p:sp>
      <p:sp>
        <p:nvSpPr>
          <p:cNvPr id="4" name="Slide Number Placeholder 3"/>
          <p:cNvSpPr>
            <a:spLocks noGrp="1"/>
          </p:cNvSpPr>
          <p:nvPr>
            <p:ph type="sldNum" sz="quarter" idx="10"/>
          </p:nvPr>
        </p:nvSpPr>
        <p:spPr/>
        <p:txBody>
          <a:bodyPr/>
          <a:lstStyle/>
          <a:p>
            <a:fld id="{9AAFA771-7F47-4ED5-95FC-D96BF1B820FE}" type="slidenum">
              <a:rPr lang="en-GB" smtClean="0"/>
              <a:t>4</a:t>
            </a:fld>
            <a:endParaRPr lang="en-GB"/>
          </a:p>
        </p:txBody>
      </p:sp>
    </p:spTree>
    <p:extLst>
      <p:ext uri="{BB962C8B-B14F-4D97-AF65-F5344CB8AC3E}">
        <p14:creationId xmlns:p14="http://schemas.microsoft.com/office/powerpoint/2010/main" val="273503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Two contrasting diagrams – Firstly, Traditional approach:</a:t>
            </a:r>
          </a:p>
          <a:p>
            <a:pPr marL="171450" indent="-171450">
              <a:buFontTx/>
              <a:buChar char="-"/>
            </a:pPr>
            <a:r>
              <a:rPr lang="en-GB" sz="1200" kern="1200" baseline="0" dirty="0">
                <a:solidFill>
                  <a:schemeClr val="tx1"/>
                </a:solidFill>
                <a:effectLst/>
                <a:latin typeface="+mn-lt"/>
                <a:ea typeface="+mn-ea"/>
                <a:cs typeface="+mn-cs"/>
              </a:rPr>
              <a:t>Cascade delivery of scope</a:t>
            </a:r>
          </a:p>
          <a:p>
            <a:pPr marL="171450" indent="-171450">
              <a:buFontTx/>
              <a:buChar char="-"/>
            </a:pPr>
            <a:r>
              <a:rPr lang="en-GB" sz="1200" kern="1200" baseline="0" dirty="0">
                <a:solidFill>
                  <a:schemeClr val="tx1"/>
                </a:solidFill>
                <a:effectLst/>
                <a:latin typeface="+mn-lt"/>
                <a:ea typeface="+mn-ea"/>
                <a:cs typeface="+mn-cs"/>
              </a:rPr>
              <a:t>Individual </a:t>
            </a:r>
            <a:r>
              <a:rPr lang="en-GB" sz="1200" b="1" kern="1200" baseline="0" dirty="0">
                <a:solidFill>
                  <a:schemeClr val="tx1"/>
                </a:solidFill>
                <a:effectLst/>
                <a:latin typeface="+mn-lt"/>
                <a:ea typeface="+mn-ea"/>
                <a:cs typeface="+mn-cs"/>
              </a:rPr>
              <a:t>transactions </a:t>
            </a:r>
            <a:r>
              <a:rPr lang="en-GB" sz="1200" b="0" kern="1200" baseline="0" dirty="0">
                <a:solidFill>
                  <a:schemeClr val="tx1"/>
                </a:solidFill>
                <a:effectLst/>
                <a:latin typeface="+mn-lt"/>
                <a:ea typeface="+mn-ea"/>
                <a:cs typeface="+mn-cs"/>
              </a:rPr>
              <a:t>along the chain</a:t>
            </a:r>
            <a:endParaRPr lang="en-GB" sz="1200" b="1" kern="1200" baseline="0" dirty="0">
              <a:solidFill>
                <a:schemeClr val="tx1"/>
              </a:solidFill>
              <a:effectLst/>
              <a:latin typeface="+mn-lt"/>
              <a:ea typeface="+mn-ea"/>
              <a:cs typeface="+mn-cs"/>
            </a:endParaRPr>
          </a:p>
          <a:p>
            <a:pPr marL="171450" indent="-171450">
              <a:buFontTx/>
              <a:buChar char="-"/>
            </a:pPr>
            <a:r>
              <a:rPr lang="en-GB" sz="1200" kern="1200" baseline="0" dirty="0">
                <a:solidFill>
                  <a:schemeClr val="tx1"/>
                </a:solidFill>
                <a:effectLst/>
                <a:latin typeface="+mn-lt"/>
                <a:ea typeface="+mn-ea"/>
                <a:cs typeface="+mn-cs"/>
              </a:rPr>
              <a:t>Linear relationships defined by a contract and scope based procurement </a:t>
            </a:r>
          </a:p>
          <a:p>
            <a:pPr marL="171450" indent="-171450">
              <a:buFontTx/>
              <a:buChar char="-"/>
            </a:pPr>
            <a:r>
              <a:rPr lang="en-GB" sz="1200" kern="1200" baseline="0" dirty="0">
                <a:solidFill>
                  <a:schemeClr val="tx1"/>
                </a:solidFill>
                <a:effectLst/>
                <a:latin typeface="+mn-lt"/>
                <a:ea typeface="+mn-ea"/>
                <a:cs typeface="+mn-cs"/>
              </a:rPr>
              <a:t>Client contractor roles and behaviours</a:t>
            </a:r>
          </a:p>
          <a:p>
            <a:pPr marL="171450" indent="-171450">
              <a:buFontTx/>
              <a:buChar char="-"/>
            </a:pPr>
            <a:endParaRPr lang="en-GB" sz="1200" kern="1200" baseline="0" dirty="0">
              <a:solidFill>
                <a:schemeClr val="tx1"/>
              </a:solidFill>
              <a:effectLst/>
              <a:latin typeface="+mn-lt"/>
              <a:ea typeface="+mn-ea"/>
              <a:cs typeface="+mn-cs"/>
            </a:endParaRPr>
          </a:p>
          <a:p>
            <a:pPr marL="0" indent="0">
              <a:buFontTx/>
              <a:buNone/>
            </a:pPr>
            <a:r>
              <a:rPr lang="en-GB" sz="1200" kern="1200" baseline="0" dirty="0">
                <a:solidFill>
                  <a:schemeClr val="tx1"/>
                </a:solidFill>
                <a:effectLst/>
                <a:latin typeface="+mn-lt"/>
                <a:ea typeface="+mn-ea"/>
                <a:cs typeface="+mn-cs"/>
              </a:rPr>
              <a:t>Moving to an Enterprise approach:</a:t>
            </a:r>
          </a:p>
          <a:p>
            <a:pPr marL="171450" indent="-171450">
              <a:buFontTx/>
              <a:buChar char="-"/>
            </a:pPr>
            <a:r>
              <a:rPr lang="en-GB" sz="1200" kern="1200" baseline="0" dirty="0">
                <a:solidFill>
                  <a:schemeClr val="tx1"/>
                </a:solidFill>
                <a:effectLst/>
                <a:latin typeface="+mn-lt"/>
                <a:ea typeface="+mn-ea"/>
                <a:cs typeface="+mn-cs"/>
              </a:rPr>
              <a:t>Delivering customer outcomes</a:t>
            </a:r>
          </a:p>
          <a:p>
            <a:pPr marL="171450" indent="-171450">
              <a:buFontTx/>
              <a:buChar char="-"/>
            </a:pPr>
            <a:r>
              <a:rPr lang="en-GB" sz="1200" kern="1200" dirty="0">
                <a:solidFill>
                  <a:schemeClr val="tx1"/>
                </a:solidFill>
                <a:effectLst/>
                <a:latin typeface="+mn-lt"/>
                <a:ea typeface="+mn-ea"/>
                <a:cs typeface="+mn-cs"/>
              </a:rPr>
              <a:t>bringing together the </a:t>
            </a:r>
            <a:r>
              <a:rPr lang="en-GB" sz="1200" b="1" kern="1200" dirty="0">
                <a:solidFill>
                  <a:schemeClr val="tx1"/>
                </a:solidFill>
                <a:effectLst/>
                <a:latin typeface="+mn-lt"/>
                <a:ea typeface="+mn-ea"/>
                <a:cs typeface="+mn-cs"/>
              </a:rPr>
              <a:t>right skills and technologies </a:t>
            </a:r>
            <a:r>
              <a:rPr lang="en-GB" sz="1200" b="0" kern="1200" dirty="0">
                <a:solidFill>
                  <a:schemeClr val="tx1"/>
                </a:solidFill>
                <a:effectLst/>
                <a:latin typeface="+mn-lt"/>
                <a:ea typeface="+mn-ea"/>
                <a:cs typeface="+mn-cs"/>
              </a:rPr>
              <a:t>to deliver this outcomes</a:t>
            </a:r>
            <a:endParaRPr lang="en-GB" sz="1200" b="1" kern="1200" dirty="0">
              <a:solidFill>
                <a:schemeClr val="tx1"/>
              </a:solidFill>
              <a:effectLst/>
              <a:latin typeface="+mn-lt"/>
              <a:ea typeface="+mn-ea"/>
              <a:cs typeface="+mn-cs"/>
            </a:endParaRPr>
          </a:p>
          <a:p>
            <a:pPr marL="171450" indent="-171450">
              <a:buFontTx/>
              <a:buChar char="-"/>
            </a:pPr>
            <a:r>
              <a:rPr lang="en-GB" sz="1200" kern="1200" baseline="0" dirty="0">
                <a:solidFill>
                  <a:schemeClr val="tx1"/>
                </a:solidFill>
                <a:effectLst/>
                <a:latin typeface="+mn-lt"/>
                <a:ea typeface="+mn-ea"/>
                <a:cs typeface="+mn-cs"/>
              </a:rPr>
              <a:t>Integrated delivery teams</a:t>
            </a:r>
          </a:p>
          <a:p>
            <a:pPr marL="171450" indent="-171450">
              <a:buFontTx/>
              <a:buChar char="-"/>
            </a:pPr>
            <a:r>
              <a:rPr lang="en-GB" sz="1200" kern="1200" baseline="0" dirty="0">
                <a:solidFill>
                  <a:schemeClr val="tx1"/>
                </a:solidFill>
                <a:effectLst/>
                <a:latin typeface="+mn-lt"/>
                <a:ea typeface="+mn-ea"/>
                <a:cs typeface="+mn-cs"/>
              </a:rPr>
              <a:t>longer term relationships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We are here because we believe an </a:t>
            </a:r>
            <a:r>
              <a:rPr lang="en-GB" sz="1200" b="1" kern="1200" baseline="0" dirty="0">
                <a:solidFill>
                  <a:schemeClr val="tx1"/>
                </a:solidFill>
                <a:effectLst/>
                <a:latin typeface="+mn-lt"/>
                <a:ea typeface="+mn-ea"/>
                <a:cs typeface="+mn-cs"/>
              </a:rPr>
              <a:t>Enterprise Model </a:t>
            </a:r>
            <a:r>
              <a:rPr lang="en-GB" sz="1200" kern="1200" baseline="0" dirty="0">
                <a:solidFill>
                  <a:schemeClr val="tx1"/>
                </a:solidFill>
                <a:effectLst/>
                <a:latin typeface="+mn-lt"/>
                <a:ea typeface="+mn-ea"/>
                <a:cs typeface="+mn-cs"/>
              </a:rPr>
              <a:t>can </a:t>
            </a:r>
            <a:r>
              <a:rPr lang="en-GB" sz="1200" kern="1200" dirty="0">
                <a:solidFill>
                  <a:schemeClr val="tx1"/>
                </a:solidFill>
                <a:effectLst/>
                <a:latin typeface="+mn-lt"/>
                <a:ea typeface="+mn-ea"/>
                <a:cs typeface="+mn-cs"/>
              </a:rPr>
              <a:t>boost reliability and productivity in delivery, improve </a:t>
            </a:r>
            <a:r>
              <a:rPr lang="en-GB" sz="1200" b="1" kern="1200" dirty="0">
                <a:solidFill>
                  <a:schemeClr val="tx1"/>
                </a:solidFill>
                <a:effectLst/>
                <a:latin typeface="+mn-lt"/>
                <a:ea typeface="+mn-ea"/>
                <a:cs typeface="+mn-cs"/>
              </a:rPr>
              <a:t>outcomes</a:t>
            </a:r>
            <a:r>
              <a:rPr lang="en-GB" sz="1200" kern="1200" dirty="0">
                <a:solidFill>
                  <a:schemeClr val="tx1"/>
                </a:solidFill>
                <a:effectLst/>
                <a:latin typeface="+mn-lt"/>
                <a:ea typeface="+mn-ea"/>
                <a:cs typeface="+mn-cs"/>
              </a:rPr>
              <a:t> for users and customers – and support a more sustainable, innovative, industry.</a:t>
            </a:r>
          </a:p>
          <a:p>
            <a:endParaRPr lang="en-GB"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The diagram explains </a:t>
            </a:r>
            <a:r>
              <a:rPr lang="en-GB" sz="1200" b="0" kern="1200" baseline="0" dirty="0">
                <a:solidFill>
                  <a:schemeClr val="tx1"/>
                </a:solidFill>
                <a:effectLst/>
                <a:latin typeface="+mn-lt"/>
                <a:ea typeface="+mn-ea"/>
                <a:cs typeface="+mn-cs"/>
              </a:rPr>
              <a:t>what the new </a:t>
            </a:r>
            <a:r>
              <a:rPr lang="en-GB" sz="1200" b="1" kern="1200" baseline="0" dirty="0">
                <a:solidFill>
                  <a:schemeClr val="tx1"/>
                </a:solidFill>
                <a:effectLst/>
                <a:latin typeface="+mn-lt"/>
                <a:ea typeface="+mn-ea"/>
                <a:cs typeface="+mn-cs"/>
              </a:rPr>
              <a:t>roles and responsibilities </a:t>
            </a:r>
            <a:r>
              <a:rPr lang="en-GB" sz="1200" b="0" kern="1200" baseline="0" dirty="0">
                <a:solidFill>
                  <a:schemeClr val="tx1"/>
                </a:solidFill>
                <a:effectLst/>
                <a:latin typeface="+mn-lt"/>
                <a:ea typeface="+mn-ea"/>
                <a:cs typeface="+mn-cs"/>
              </a:rPr>
              <a:t>would be in the new model.</a:t>
            </a:r>
            <a:endParaRPr lang="en-GB" sz="1200" b="0" i="0" u="none" strike="noStrike" kern="1200" baseline="0" dirty="0">
              <a:solidFill>
                <a:schemeClr val="tx1"/>
              </a:solidFill>
              <a:latin typeface="+mn-lt"/>
              <a:ea typeface="+mn-ea"/>
              <a:cs typeface="+mn-cs"/>
            </a:endParaRPr>
          </a:p>
          <a:p>
            <a:pPr marL="171450" lvl="0" indent="-171450">
              <a:buFont typeface="Calibri" panose="020F0502020204030204" pitchFamily="34" charset="0"/>
              <a:buChar char="−"/>
            </a:pPr>
            <a:r>
              <a:rPr lang="en-GB" sz="1200" dirty="0"/>
              <a:t>We have</a:t>
            </a:r>
            <a:r>
              <a:rPr lang="en-GB" sz="1200" baseline="0" dirty="0"/>
              <a:t> the </a:t>
            </a:r>
            <a:r>
              <a:rPr lang="en-GB" sz="1200" b="1" baseline="0" dirty="0"/>
              <a:t>Owner</a:t>
            </a:r>
            <a:r>
              <a:rPr lang="en-GB" sz="1200" baseline="0" dirty="0"/>
              <a:t>, who manages and operates the assets. </a:t>
            </a:r>
          </a:p>
          <a:p>
            <a:pPr marL="171450" lvl="0" indent="-171450">
              <a:buFont typeface="Calibri" panose="020F0502020204030204" pitchFamily="34" charset="0"/>
              <a:buChar char="−"/>
            </a:pPr>
            <a:r>
              <a:rPr lang="en-GB" sz="1200" baseline="0" dirty="0"/>
              <a:t>The </a:t>
            </a:r>
            <a:r>
              <a:rPr lang="en-GB" sz="1200" b="1" baseline="0" dirty="0"/>
              <a:t>Integrator </a:t>
            </a:r>
            <a:r>
              <a:rPr lang="en-GB" sz="1200" b="0" baseline="0" dirty="0"/>
              <a:t>who manages and coordinates relationships and manages the </a:t>
            </a:r>
            <a:r>
              <a:rPr lang="en-GB" sz="1200" baseline="0" dirty="0"/>
              <a:t>production system</a:t>
            </a:r>
            <a:r>
              <a:rPr lang="en-GB" sz="1200" b="1" baseline="0" dirty="0"/>
              <a:t>. </a:t>
            </a:r>
          </a:p>
          <a:p>
            <a:pPr marL="171450" lvl="0" indent="-171450">
              <a:buFont typeface="Calibri" panose="020F0502020204030204" pitchFamily="34" charset="0"/>
              <a:buChar char="−"/>
            </a:pPr>
            <a:r>
              <a:rPr lang="en-GB" sz="1200" b="1" baseline="0"/>
              <a:t>Suppliers / </a:t>
            </a:r>
            <a:r>
              <a:rPr lang="en-GB" sz="1200" b="1" baseline="0" dirty="0"/>
              <a:t>Advisors </a:t>
            </a:r>
            <a:r>
              <a:rPr lang="en-GB" sz="1200" b="0" baseline="0" dirty="0"/>
              <a:t>who have direct relationship with the </a:t>
            </a:r>
            <a:r>
              <a:rPr lang="en-GB" sz="1200" baseline="0" dirty="0"/>
              <a:t>Owner, or through the Integrator, but in either case are an integrated part of the enterprise.</a:t>
            </a:r>
            <a:endParaRPr lang="en-GB" sz="1200" b="1" baseline="0" dirty="0"/>
          </a:p>
          <a:p>
            <a:pPr marL="285750" indent="-285750">
              <a:buFont typeface="Arial" panose="020B0604020202020204" pitchFamily="34" charset="0"/>
              <a:buChar char="•"/>
            </a:pPr>
            <a:endParaRPr lang="en-GB" sz="1200" dirty="0"/>
          </a:p>
        </p:txBody>
      </p:sp>
      <p:sp>
        <p:nvSpPr>
          <p:cNvPr id="4" name="Slide Number Placeholder 3"/>
          <p:cNvSpPr>
            <a:spLocks noGrp="1"/>
          </p:cNvSpPr>
          <p:nvPr>
            <p:ph type="sldNum" sz="quarter" idx="10"/>
          </p:nvPr>
        </p:nvSpPr>
        <p:spPr/>
        <p:txBody>
          <a:bodyPr/>
          <a:lstStyle/>
          <a:p>
            <a:fld id="{9AAFA771-7F47-4ED5-95FC-D96BF1B820FE}" type="slidenum">
              <a:rPr lang="en-GB" smtClean="0"/>
              <a:t>5</a:t>
            </a:fld>
            <a:endParaRPr lang="en-GB"/>
          </a:p>
        </p:txBody>
      </p:sp>
    </p:spTree>
    <p:extLst>
      <p:ext uri="{BB962C8B-B14F-4D97-AF65-F5344CB8AC3E}">
        <p14:creationId xmlns:p14="http://schemas.microsoft.com/office/powerpoint/2010/main" val="408848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Organisation, Governance and Integration are essential to securing better outcomes. </a:t>
            </a:r>
          </a:p>
          <a:p>
            <a:endParaRPr lang="en-GB" i="0" dirty="0"/>
          </a:p>
          <a:p>
            <a:r>
              <a:rPr lang="en-GB" b="1" i="0" dirty="0"/>
              <a:t>Capable owners </a:t>
            </a:r>
            <a:r>
              <a:rPr lang="en-GB" i="0" dirty="0"/>
              <a:t>are enablers that over time set the pace of change.</a:t>
            </a:r>
          </a:p>
          <a:p>
            <a:r>
              <a:rPr lang="en-GB" sz="1200" i="0" kern="1200" dirty="0">
                <a:solidFill>
                  <a:schemeClr val="tx1"/>
                </a:solidFill>
                <a:effectLst/>
                <a:latin typeface="+mn-lt"/>
                <a:ea typeface="+mn-ea"/>
                <a:cs typeface="+mn-cs"/>
              </a:rPr>
              <a:t>Capable Owner - develops an Enterprises built on long term b2b relationships. Set up to deliver: </a:t>
            </a:r>
          </a:p>
          <a:p>
            <a:r>
              <a:rPr lang="en-GB" sz="1200" i="0" kern="1200" dirty="0">
                <a:solidFill>
                  <a:schemeClr val="tx1"/>
                </a:solidFill>
                <a:effectLst/>
                <a:latin typeface="+mn-lt"/>
                <a:ea typeface="+mn-ea"/>
                <a:cs typeface="+mn-cs"/>
              </a:rPr>
              <a:t>      - Clearly articulated customer outcomes</a:t>
            </a:r>
          </a:p>
          <a:p>
            <a:r>
              <a:rPr lang="en-GB" sz="1200" i="0" kern="1200" dirty="0">
                <a:solidFill>
                  <a:schemeClr val="tx1"/>
                </a:solidFill>
                <a:effectLst/>
                <a:latin typeface="+mn-lt"/>
                <a:ea typeface="+mn-ea"/>
                <a:cs typeface="+mn-cs"/>
              </a:rPr>
              <a:t>      - Long term asset performance</a:t>
            </a:r>
          </a:p>
          <a:p>
            <a:r>
              <a:rPr lang="en-GB" sz="1200" i="0" kern="1200" dirty="0">
                <a:solidFill>
                  <a:schemeClr val="tx1"/>
                </a:solidFill>
                <a:effectLst/>
                <a:latin typeface="+mn-lt"/>
                <a:ea typeface="+mn-ea"/>
                <a:cs typeface="+mn-cs"/>
              </a:rPr>
              <a:t> </a:t>
            </a:r>
          </a:p>
          <a:p>
            <a:r>
              <a:rPr lang="en-GB" sz="1200" b="1" i="0" kern="1200" dirty="0">
                <a:solidFill>
                  <a:schemeClr val="tx1"/>
                </a:solidFill>
                <a:effectLst/>
                <a:latin typeface="+mn-lt"/>
                <a:ea typeface="+mn-ea"/>
                <a:cs typeface="+mn-cs"/>
              </a:rPr>
              <a:t>Governance</a:t>
            </a:r>
          </a:p>
          <a:p>
            <a:pPr lvl="0"/>
            <a:r>
              <a:rPr lang="en-GB" sz="1200" i="0" kern="1200" dirty="0">
                <a:solidFill>
                  <a:schemeClr val="tx1"/>
                </a:solidFill>
                <a:effectLst/>
                <a:latin typeface="+mn-lt"/>
                <a:ea typeface="+mn-ea"/>
                <a:cs typeface="+mn-cs"/>
              </a:rPr>
              <a:t>Value is defined at outcome level (through baselines, benchmarks or affordability)</a:t>
            </a:r>
          </a:p>
          <a:p>
            <a:pPr lvl="0"/>
            <a:r>
              <a:rPr lang="en-GB" sz="1200" i="0" kern="1200" dirty="0">
                <a:solidFill>
                  <a:schemeClr val="tx1"/>
                </a:solidFill>
                <a:effectLst/>
                <a:latin typeface="+mn-lt"/>
                <a:ea typeface="+mn-ea"/>
                <a:cs typeface="+mn-cs"/>
              </a:rPr>
              <a:t>The Enterprise is rewarded for outcome performance</a:t>
            </a:r>
          </a:p>
          <a:p>
            <a:pPr lvl="0"/>
            <a:r>
              <a:rPr lang="en-GB" sz="1200" i="0" kern="1200" dirty="0">
                <a:solidFill>
                  <a:schemeClr val="tx1"/>
                </a:solidFill>
                <a:effectLst/>
                <a:latin typeface="+mn-lt"/>
                <a:ea typeface="+mn-ea"/>
                <a:cs typeface="+mn-cs"/>
              </a:rPr>
              <a:t>Risk allocation is aligned with capability - and where possible jointly owned</a:t>
            </a:r>
          </a:p>
          <a:p>
            <a:pPr lvl="0"/>
            <a:r>
              <a:rPr lang="en-GB" sz="1200" i="0" kern="1200" dirty="0">
                <a:solidFill>
                  <a:schemeClr val="tx1"/>
                </a:solidFill>
                <a:effectLst/>
                <a:latin typeface="+mn-lt"/>
                <a:ea typeface="+mn-ea"/>
                <a:cs typeface="+mn-cs"/>
              </a:rPr>
              <a:t>Commercial arrangements provide the potential for sustainable returns</a:t>
            </a:r>
          </a:p>
          <a:p>
            <a:pPr lvl="0"/>
            <a:r>
              <a:rPr lang="en-GB" sz="1200" i="0" kern="1200" dirty="0">
                <a:solidFill>
                  <a:schemeClr val="tx1"/>
                </a:solidFill>
                <a:effectLst/>
                <a:latin typeface="+mn-lt"/>
                <a:ea typeface="+mn-ea"/>
                <a:cs typeface="+mn-cs"/>
              </a:rPr>
              <a:t>There are clear incentives and opportunities for investment </a:t>
            </a:r>
          </a:p>
          <a:p>
            <a:r>
              <a:rPr lang="en-GB" sz="1200" i="0" kern="1200" dirty="0">
                <a:solidFill>
                  <a:schemeClr val="tx1"/>
                </a:solidFill>
                <a:effectLst/>
                <a:latin typeface="+mn-lt"/>
                <a:ea typeface="+mn-ea"/>
                <a:cs typeface="+mn-cs"/>
              </a:rPr>
              <a:t> </a:t>
            </a:r>
          </a:p>
          <a:p>
            <a:r>
              <a:rPr lang="en-GB" sz="1200" b="1" i="0" kern="1200" dirty="0">
                <a:solidFill>
                  <a:schemeClr val="tx1"/>
                </a:solidFill>
                <a:effectLst/>
                <a:latin typeface="+mn-lt"/>
                <a:ea typeface="+mn-ea"/>
                <a:cs typeface="+mn-cs"/>
              </a:rPr>
              <a:t>Organisation</a:t>
            </a:r>
          </a:p>
          <a:p>
            <a:pPr lvl="0"/>
            <a:r>
              <a:rPr lang="en-GB" sz="1200" i="0" kern="1200" dirty="0">
                <a:solidFill>
                  <a:schemeClr val="tx1"/>
                </a:solidFill>
                <a:effectLst/>
                <a:latin typeface="+mn-lt"/>
                <a:ea typeface="+mn-ea"/>
                <a:cs typeface="+mn-cs"/>
              </a:rPr>
              <a:t>A single Enterprise organisation aligned with the outcomes to be delivered</a:t>
            </a:r>
          </a:p>
          <a:p>
            <a:pPr lvl="0"/>
            <a:r>
              <a:rPr lang="en-GB" sz="1200" i="0" kern="1200" dirty="0">
                <a:solidFill>
                  <a:schemeClr val="tx1"/>
                </a:solidFill>
                <a:effectLst/>
                <a:latin typeface="+mn-lt"/>
                <a:ea typeface="+mn-ea"/>
                <a:cs typeface="+mn-cs"/>
              </a:rPr>
              <a:t>Integrates the required capability in high performing, collaborative teams</a:t>
            </a:r>
          </a:p>
          <a:p>
            <a:pPr lvl="0"/>
            <a:r>
              <a:rPr lang="en-GB" sz="1200" i="0" kern="1200" dirty="0">
                <a:solidFill>
                  <a:schemeClr val="tx1"/>
                </a:solidFill>
                <a:effectLst/>
                <a:latin typeface="+mn-lt"/>
                <a:ea typeface="+mn-ea"/>
                <a:cs typeface="+mn-cs"/>
              </a:rPr>
              <a:t>Supplier capability engaged early in developing solutions</a:t>
            </a:r>
          </a:p>
          <a:p>
            <a:pPr lvl="0"/>
            <a:r>
              <a:rPr lang="en-GB" sz="1200" i="0" kern="1200" dirty="0">
                <a:solidFill>
                  <a:schemeClr val="tx1"/>
                </a:solidFill>
                <a:effectLst/>
                <a:latin typeface="+mn-lt"/>
                <a:ea typeface="+mn-ea"/>
                <a:cs typeface="+mn-cs"/>
              </a:rPr>
              <a:t> </a:t>
            </a:r>
          </a:p>
          <a:p>
            <a:r>
              <a:rPr lang="en-GB" sz="1200" b="1" i="0" kern="1200" dirty="0">
                <a:solidFill>
                  <a:schemeClr val="tx1"/>
                </a:solidFill>
                <a:effectLst/>
                <a:latin typeface="+mn-lt"/>
                <a:ea typeface="+mn-ea"/>
                <a:cs typeface="+mn-cs"/>
              </a:rPr>
              <a:t>Integration</a:t>
            </a:r>
          </a:p>
          <a:p>
            <a:pPr lvl="0"/>
            <a:r>
              <a:rPr lang="en-GB" sz="1200" i="0" kern="1200" dirty="0">
                <a:solidFill>
                  <a:schemeClr val="tx1"/>
                </a:solidFill>
                <a:effectLst/>
                <a:latin typeface="+mn-lt"/>
                <a:ea typeface="+mn-ea"/>
                <a:cs typeface="+mn-cs"/>
              </a:rPr>
              <a:t>Supply systems organisationally and commercially aligned with the outcomes to be delivered  </a:t>
            </a:r>
          </a:p>
          <a:p>
            <a:pPr lvl="0"/>
            <a:r>
              <a:rPr lang="en-GB" sz="1200" i="0" kern="1200" dirty="0">
                <a:solidFill>
                  <a:schemeClr val="tx1"/>
                </a:solidFill>
                <a:effectLst/>
                <a:latin typeface="+mn-lt"/>
                <a:ea typeface="+mn-ea"/>
                <a:cs typeface="+mn-cs"/>
              </a:rPr>
              <a:t>Has an integration capability that translates effective solutions into platforms and production systems </a:t>
            </a:r>
          </a:p>
          <a:p>
            <a:pPr lvl="0"/>
            <a:r>
              <a:rPr lang="en-GB" sz="1200" i="0" kern="1200" dirty="0">
                <a:solidFill>
                  <a:schemeClr val="tx1"/>
                </a:solidFill>
                <a:effectLst/>
                <a:latin typeface="+mn-lt"/>
                <a:ea typeface="+mn-ea"/>
                <a:cs typeface="+mn-cs"/>
              </a:rPr>
              <a:t>A common and committed approach to health, safety and wellbeing</a:t>
            </a:r>
          </a:p>
          <a:p>
            <a:r>
              <a:rPr lang="en-GB" sz="1200" i="0" kern="1200" dirty="0">
                <a:solidFill>
                  <a:schemeClr val="tx1"/>
                </a:solidFill>
                <a:effectLst/>
                <a:latin typeface="+mn-lt"/>
                <a:ea typeface="+mn-ea"/>
                <a:cs typeface="+mn-cs"/>
              </a:rPr>
              <a:t> </a:t>
            </a:r>
          </a:p>
          <a:p>
            <a:r>
              <a:rPr lang="en-GB" sz="1200" i="0" kern="1200" dirty="0">
                <a:solidFill>
                  <a:schemeClr val="tx1"/>
                </a:solidFill>
                <a:effectLst/>
                <a:latin typeface="+mn-lt"/>
                <a:ea typeface="+mn-ea"/>
                <a:cs typeface="+mn-cs"/>
              </a:rPr>
              <a:t>Digital Transformation</a:t>
            </a:r>
          </a:p>
          <a:p>
            <a:pPr lvl="0"/>
            <a:r>
              <a:rPr lang="en-GB" sz="1200" i="0" kern="1200" dirty="0">
                <a:solidFill>
                  <a:schemeClr val="tx1"/>
                </a:solidFill>
                <a:effectLst/>
                <a:latin typeface="+mn-lt"/>
                <a:ea typeface="+mn-ea"/>
                <a:cs typeface="+mn-cs"/>
              </a:rPr>
              <a:t>Enterprise effectively integrates engineering and digital technology to deliver intelligent solutions</a:t>
            </a:r>
          </a:p>
          <a:p>
            <a:endParaRPr lang="en-GB" i="0" dirty="0"/>
          </a:p>
        </p:txBody>
      </p:sp>
      <p:sp>
        <p:nvSpPr>
          <p:cNvPr id="4" name="Slide Number Placeholder 3"/>
          <p:cNvSpPr>
            <a:spLocks noGrp="1"/>
          </p:cNvSpPr>
          <p:nvPr>
            <p:ph type="sldNum" sz="quarter" idx="10"/>
          </p:nvPr>
        </p:nvSpPr>
        <p:spPr/>
        <p:txBody>
          <a:bodyPr/>
          <a:lstStyle/>
          <a:p>
            <a:fld id="{9AAFA771-7F47-4ED5-95FC-D96BF1B820FE}" type="slidenum">
              <a:rPr lang="en-GB" smtClean="0"/>
              <a:t>6</a:t>
            </a:fld>
            <a:endParaRPr lang="en-GB"/>
          </a:p>
        </p:txBody>
      </p:sp>
    </p:spTree>
    <p:extLst>
      <p:ext uri="{BB962C8B-B14F-4D97-AF65-F5344CB8AC3E}">
        <p14:creationId xmlns:p14="http://schemas.microsoft.com/office/powerpoint/2010/main" val="273503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This highlights some of the shifts in approach and thinking required to make the transition to adopting the Project 13 Principles.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3 key areas to note:</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 shift from scope and building stuff to a </a:t>
            </a:r>
            <a:r>
              <a:rPr lang="en-GB" sz="1200" b="1" i="0" u="none" strike="noStrike" kern="1200" baseline="0" dirty="0">
                <a:solidFill>
                  <a:schemeClr val="tx1"/>
                </a:solidFill>
                <a:latin typeface="+mn-lt"/>
                <a:ea typeface="+mn-ea"/>
                <a:cs typeface="+mn-cs"/>
              </a:rPr>
              <a:t>focus on customer outcomes</a:t>
            </a:r>
            <a:r>
              <a:rPr lang="en-GB" sz="1200" b="0" i="0" u="none" strike="noStrike" kern="1200" baseline="0" dirty="0">
                <a:solidFill>
                  <a:schemeClr val="tx1"/>
                </a:solidFill>
                <a:latin typeface="+mn-lt"/>
                <a:ea typeface="+mn-ea"/>
                <a:cs typeface="+mn-cs"/>
              </a:rPr>
              <a:t> and to delivering performance as experienced by the user. Project 13 creates </a:t>
            </a:r>
            <a:r>
              <a:rPr lang="en-GB" sz="1200" b="1" i="0" u="none" strike="noStrike" kern="1200" baseline="0" dirty="0">
                <a:solidFill>
                  <a:schemeClr val="tx1"/>
                </a:solidFill>
                <a:latin typeface="+mn-lt"/>
                <a:ea typeface="+mn-ea"/>
                <a:cs typeface="+mn-cs"/>
              </a:rPr>
              <a:t>alignment</a:t>
            </a:r>
            <a:r>
              <a:rPr lang="en-GB" sz="1200" b="0" i="0" u="none" strike="noStrike" kern="1200" baseline="0" dirty="0">
                <a:solidFill>
                  <a:schemeClr val="tx1"/>
                </a:solidFill>
                <a:latin typeface="+mn-lt"/>
                <a:ea typeface="+mn-ea"/>
                <a:cs typeface="+mn-cs"/>
              </a:rPr>
              <a:t> between owners (also customers) and all parts of the Enterprise through this focus on </a:t>
            </a:r>
            <a:r>
              <a:rPr lang="en-GB" sz="1200" b="1" i="0" u="none" strike="noStrike" kern="1200" baseline="0" dirty="0">
                <a:solidFill>
                  <a:schemeClr val="tx1"/>
                </a:solidFill>
                <a:latin typeface="+mn-lt"/>
                <a:ea typeface="+mn-ea"/>
                <a:cs typeface="+mn-cs"/>
              </a:rPr>
              <a:t>outcomes </a:t>
            </a:r>
            <a:r>
              <a:rPr lang="en-GB" sz="1200" b="0" i="0" u="none" strike="noStrike" kern="1200" baseline="0" dirty="0">
                <a:solidFill>
                  <a:schemeClr val="tx1"/>
                </a:solidFill>
                <a:latin typeface="+mn-lt"/>
                <a:ea typeface="+mn-ea"/>
                <a:cs typeface="+mn-cs"/>
              </a:rPr>
              <a:t>as the starting point for engagement.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Move towards an integrated Enterprise team, providing greater: continuity of thought across programmes, collective ownership in solving problems, exposure to down- and up-stream decision making.</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 shift toward a more sustainable model. Move away from “reward for doing work (turnover or hours)” to “reward for delivering outcomes for greater value”. All key parts of enterprise, including owner, </a:t>
            </a:r>
            <a:r>
              <a:rPr lang="en-GB" sz="1200" b="1" i="0" u="none" strike="noStrike" kern="1200" baseline="0" dirty="0">
                <a:solidFill>
                  <a:schemeClr val="tx1"/>
                </a:solidFill>
                <a:latin typeface="+mn-lt"/>
                <a:ea typeface="+mn-ea"/>
                <a:cs typeface="+mn-cs"/>
              </a:rPr>
              <a:t>jointly incentivised </a:t>
            </a:r>
            <a:r>
              <a:rPr lang="en-GB" sz="1200" b="0" i="0" u="none" strike="noStrike" kern="1200" baseline="0" dirty="0">
                <a:solidFill>
                  <a:schemeClr val="tx1"/>
                </a:solidFill>
                <a:latin typeface="+mn-lt"/>
                <a:ea typeface="+mn-ea"/>
                <a:cs typeface="+mn-cs"/>
              </a:rPr>
              <a:t>to deliver customer outcomes</a:t>
            </a: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9AAFA771-7F47-4ED5-95FC-D96BF1B820FE}" type="slidenum">
              <a:rPr lang="en-GB" smtClean="0"/>
              <a:t>7</a:t>
            </a:fld>
            <a:endParaRPr lang="en-GB" dirty="0"/>
          </a:p>
        </p:txBody>
      </p:sp>
    </p:spTree>
    <p:extLst>
      <p:ext uri="{BB962C8B-B14F-4D97-AF65-F5344CB8AC3E}">
        <p14:creationId xmlns:p14="http://schemas.microsoft.com/office/powerpoint/2010/main" val="423909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This slide highlights the key commercial principals critical to generating the right commercial environment for the enterprise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Alignment</a:t>
            </a:r>
            <a:r>
              <a:rPr lang="en-GB" sz="1200" i="0" kern="1200" dirty="0">
                <a:solidFill>
                  <a:schemeClr val="tx1"/>
                </a:solidFill>
                <a:effectLst/>
                <a:latin typeface="+mn-lt"/>
                <a:ea typeface="+mn-ea"/>
                <a:cs typeface="+mn-cs"/>
              </a:rPr>
              <a:t> – where commercial performance measures are aligned to delivery of outcomes to the customer/end user. </a:t>
            </a: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Reward</a:t>
            </a:r>
            <a:r>
              <a:rPr lang="en-GB" sz="1200" i="0" kern="1200" dirty="0">
                <a:solidFill>
                  <a:schemeClr val="tx1"/>
                </a:solidFill>
                <a:effectLst/>
                <a:latin typeface="+mn-lt"/>
                <a:ea typeface="+mn-ea"/>
                <a:cs typeface="+mn-cs"/>
              </a:rPr>
              <a:t> – where reward mechanisms in the enterprise structure are based on value added in exceeding the outcomes, not competed lowest cost for a component.</a:t>
            </a: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Risk</a:t>
            </a:r>
            <a:r>
              <a:rPr lang="en-GB" sz="1200" i="0" kern="1200" dirty="0">
                <a:solidFill>
                  <a:schemeClr val="tx1"/>
                </a:solidFill>
                <a:effectLst/>
                <a:latin typeface="+mn-lt"/>
                <a:ea typeface="+mn-ea"/>
                <a:cs typeface="+mn-cs"/>
              </a:rPr>
              <a:t> – where risks that the infrastructure Owner or Investor are accountable for are not transferred to the supply chain.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Three success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Engagement</a:t>
            </a:r>
            <a:r>
              <a:rPr lang="en-GB" sz="1200" i="0" kern="1200" dirty="0">
                <a:solidFill>
                  <a:schemeClr val="tx1"/>
                </a:solidFill>
                <a:effectLst/>
                <a:latin typeface="+mn-lt"/>
                <a:ea typeface="+mn-ea"/>
                <a:cs typeface="+mn-cs"/>
              </a:rPr>
              <a:t> – where the enterprise comes together at a much earlier stage in the asset enhancement/creation lifecycle.</a:t>
            </a: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Scale</a:t>
            </a:r>
            <a:r>
              <a:rPr lang="en-GB" sz="1200" i="0" kern="1200" dirty="0">
                <a:solidFill>
                  <a:schemeClr val="tx1"/>
                </a:solidFill>
                <a:effectLst/>
                <a:latin typeface="+mn-lt"/>
                <a:ea typeface="+mn-ea"/>
                <a:cs typeface="+mn-cs"/>
              </a:rPr>
              <a:t> – where the enterprise model yields the greatest benefits when applied across asset systems/portfolios.</a:t>
            </a: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Time</a:t>
            </a:r>
            <a:r>
              <a:rPr lang="en-GB" sz="1200" i="0" kern="1200" dirty="0">
                <a:solidFill>
                  <a:schemeClr val="tx1"/>
                </a:solidFill>
                <a:effectLst/>
                <a:latin typeface="+mn-lt"/>
                <a:ea typeface="+mn-ea"/>
                <a:cs typeface="+mn-cs"/>
              </a:rPr>
              <a:t> – where the relationships between organisations last over a longer time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lvl="0"/>
            <a:r>
              <a:rPr lang="en-GB" sz="1200" i="0" kern="1200" dirty="0">
                <a:solidFill>
                  <a:schemeClr val="tx1"/>
                </a:solidFill>
                <a:effectLst/>
                <a:latin typeface="+mn-lt"/>
                <a:ea typeface="+mn-ea"/>
                <a:cs typeface="+mn-cs"/>
              </a:rPr>
              <a:t>What an Enterprise model can achieve is to bring together all parties with </a:t>
            </a:r>
            <a:r>
              <a:rPr lang="en-GB" sz="1200" b="1" i="0" kern="1200" dirty="0">
                <a:solidFill>
                  <a:schemeClr val="tx1"/>
                </a:solidFill>
                <a:effectLst/>
                <a:latin typeface="+mn-lt"/>
                <a:ea typeface="+mn-ea"/>
                <a:cs typeface="+mn-cs"/>
              </a:rPr>
              <a:t>incentives</a:t>
            </a:r>
            <a:r>
              <a:rPr lang="en-GB" sz="1200" i="0" kern="1200" dirty="0">
                <a:solidFill>
                  <a:schemeClr val="tx1"/>
                </a:solidFill>
                <a:effectLst/>
                <a:latin typeface="+mn-lt"/>
                <a:ea typeface="+mn-ea"/>
                <a:cs typeface="+mn-cs"/>
              </a:rPr>
              <a:t> that are aligned to the </a:t>
            </a:r>
            <a:r>
              <a:rPr lang="en-GB" sz="1200" b="1" i="0" kern="1200" dirty="0">
                <a:solidFill>
                  <a:schemeClr val="tx1"/>
                </a:solidFill>
                <a:effectLst/>
                <a:latin typeface="+mn-lt"/>
                <a:ea typeface="+mn-ea"/>
                <a:cs typeface="+mn-cs"/>
              </a:rPr>
              <a:t>outcome</a:t>
            </a:r>
            <a:r>
              <a:rPr lang="en-GB" sz="1200" i="0" kern="1200" dirty="0">
                <a:solidFill>
                  <a:schemeClr val="tx1"/>
                </a:solidFill>
                <a:effectLst/>
                <a:latin typeface="+mn-lt"/>
                <a:ea typeface="+mn-ea"/>
                <a:cs typeface="+mn-cs"/>
              </a:rPr>
              <a:t> for the </a:t>
            </a:r>
            <a:r>
              <a:rPr lang="en-GB" sz="1200" b="1" i="0" kern="1200" dirty="0">
                <a:solidFill>
                  <a:schemeClr val="tx1"/>
                </a:solidFill>
                <a:effectLst/>
                <a:latin typeface="+mn-lt"/>
                <a:ea typeface="+mn-ea"/>
                <a:cs typeface="+mn-cs"/>
              </a:rPr>
              <a:t>ultimate customer</a:t>
            </a:r>
            <a:r>
              <a:rPr lang="en-GB" sz="1200" i="0" kern="1200" dirty="0">
                <a:solidFill>
                  <a:schemeClr val="tx1"/>
                </a:solidFill>
                <a:effectLst/>
                <a:latin typeface="+mn-lt"/>
                <a:ea typeface="+mn-ea"/>
                <a:cs typeface="+mn-cs"/>
              </a:rPr>
              <a:t> – the </a:t>
            </a:r>
            <a:r>
              <a:rPr lang="en-GB" sz="1200" b="1" i="0" kern="1200" dirty="0">
                <a:solidFill>
                  <a:schemeClr val="tx1"/>
                </a:solidFill>
                <a:effectLst/>
                <a:latin typeface="+mn-lt"/>
                <a:ea typeface="+mn-ea"/>
                <a:cs typeface="+mn-cs"/>
              </a:rPr>
              <a:t>end-user of our infrastructure</a:t>
            </a:r>
            <a:r>
              <a:rPr lang="en-GB" sz="1200" i="0" kern="1200" dirty="0">
                <a:solidFill>
                  <a:schemeClr val="tx1"/>
                </a:solidFill>
                <a:effectLst/>
                <a:latin typeface="+mn-lt"/>
                <a:ea typeface="+mn-ea"/>
                <a:cs typeface="+mn-cs"/>
              </a:rPr>
              <a:t>.</a:t>
            </a:r>
          </a:p>
          <a:p>
            <a:pPr lvl="0"/>
            <a:endParaRPr lang="en-GB" sz="1200" i="0" kern="1200" dirty="0">
              <a:solidFill>
                <a:schemeClr val="tx1"/>
              </a:solidFill>
              <a:effectLst/>
              <a:latin typeface="+mn-lt"/>
              <a:ea typeface="+mn-ea"/>
              <a:cs typeface="+mn-cs"/>
            </a:endParaRPr>
          </a:p>
          <a:p>
            <a:pPr marL="0" indent="0">
              <a:buFont typeface="Arial" panose="020B0604020202020204" pitchFamily="34" charset="0"/>
              <a:buNone/>
            </a:pPr>
            <a:r>
              <a:rPr lang="en-GB" sz="1200" i="0" kern="1200" dirty="0">
                <a:solidFill>
                  <a:schemeClr val="tx1"/>
                </a:solidFill>
                <a:effectLst/>
                <a:latin typeface="+mn-lt"/>
                <a:ea typeface="+mn-ea"/>
                <a:cs typeface="+mn-cs"/>
              </a:rPr>
              <a:t>In this way, we hope that Project 13’s aim of creating a </a:t>
            </a:r>
            <a:r>
              <a:rPr lang="en-GB" sz="1200" b="1" i="0" kern="1200" dirty="0">
                <a:solidFill>
                  <a:schemeClr val="tx1"/>
                </a:solidFill>
                <a:effectLst/>
                <a:latin typeface="+mn-lt"/>
                <a:ea typeface="+mn-ea"/>
                <a:cs typeface="+mn-cs"/>
              </a:rPr>
              <a:t>step-change</a:t>
            </a:r>
            <a:r>
              <a:rPr lang="en-GB" sz="1200" i="0" kern="1200" dirty="0">
                <a:solidFill>
                  <a:schemeClr val="tx1"/>
                </a:solidFill>
                <a:effectLst/>
                <a:latin typeface="+mn-lt"/>
                <a:ea typeface="+mn-ea"/>
                <a:cs typeface="+mn-cs"/>
              </a:rPr>
              <a:t> that will deliver better outcomes across the board can be realised. It promotes a </a:t>
            </a:r>
            <a:r>
              <a:rPr lang="en-GB" sz="1200" b="1" i="0" dirty="0"/>
              <a:t>new vision for infrastructure</a:t>
            </a:r>
            <a:r>
              <a:rPr lang="en-GB" sz="1200" b="1" i="0" baseline="0" dirty="0"/>
              <a:t> </a:t>
            </a:r>
            <a:r>
              <a:rPr lang="en-GB" sz="1200" b="1" i="0" dirty="0"/>
              <a:t>value</a:t>
            </a:r>
            <a:r>
              <a:rPr lang="en-GB" sz="1200" i="0" dirty="0"/>
              <a:t>:</a:t>
            </a:r>
            <a:r>
              <a:rPr lang="en-GB" sz="1200" i="0" baseline="0" dirty="0"/>
              <a:t> </a:t>
            </a:r>
            <a:r>
              <a:rPr lang="en-GB" sz="1200" i="0" dirty="0"/>
              <a:t>one that</a:t>
            </a:r>
            <a:r>
              <a:rPr lang="en-GB" sz="1200" i="0" baseline="0" dirty="0"/>
              <a:t> is </a:t>
            </a:r>
            <a:r>
              <a:rPr lang="en-GB" sz="1200" b="1" i="0" dirty="0"/>
              <a:t>longer term</a:t>
            </a:r>
            <a:r>
              <a:rPr lang="en-GB" sz="1200" i="0" dirty="0"/>
              <a:t>, </a:t>
            </a:r>
            <a:r>
              <a:rPr lang="en-GB" sz="1200" b="1" i="0" dirty="0"/>
              <a:t>outcomes based and extends to non-monetary benefits.</a:t>
            </a:r>
          </a:p>
          <a:p>
            <a:pPr marL="0" indent="0">
              <a:buFont typeface="Arial" panose="020B0604020202020204" pitchFamily="34" charset="0"/>
              <a:buNone/>
            </a:pPr>
            <a:endParaRPr lang="en-GB" sz="1200" b="1" i="0" dirty="0"/>
          </a:p>
          <a:p>
            <a:pPr marL="0" indent="0">
              <a:buFont typeface="Arial" panose="020B0604020202020204" pitchFamily="34" charset="0"/>
              <a:buNone/>
            </a:pPr>
            <a:r>
              <a:rPr lang="en-GB" sz="1200" i="0" dirty="0"/>
              <a:t>To achieve this</a:t>
            </a:r>
            <a:r>
              <a:rPr lang="en-GB" sz="1200" i="0" baseline="0" dirty="0"/>
              <a:t> vision for value, organisations must focus on the levels of </a:t>
            </a:r>
            <a:r>
              <a:rPr lang="en-GB" sz="1200" b="1" i="0" baseline="0" dirty="0"/>
              <a:t>maturity</a:t>
            </a:r>
            <a:r>
              <a:rPr lang="en-GB" sz="1200" i="0" baseline="0" dirty="0"/>
              <a:t> they first need to reach.</a:t>
            </a:r>
            <a:endParaRPr lang="en-GB" sz="1200" i="0" dirty="0"/>
          </a:p>
          <a:p>
            <a:pPr marL="171450" indent="-171450">
              <a:buFontTx/>
              <a:buChar char="-"/>
            </a:pP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FA771-7F47-4ED5-95FC-D96BF1B820FE}" type="slidenum">
              <a:rPr lang="en-GB" smtClean="0"/>
              <a:t>8</a:t>
            </a:fld>
            <a:endParaRPr lang="en-GB"/>
          </a:p>
        </p:txBody>
      </p:sp>
    </p:spTree>
    <p:extLst>
      <p:ext uri="{BB962C8B-B14F-4D97-AF65-F5344CB8AC3E}">
        <p14:creationId xmlns:p14="http://schemas.microsoft.com/office/powerpoint/2010/main" val="273503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600" i="0" dirty="0"/>
              <a:t>Project 13’s radical new </a:t>
            </a:r>
            <a:r>
              <a:rPr lang="en-GB" sz="1600" b="1" i="0" dirty="0"/>
              <a:t>industry-wide</a:t>
            </a:r>
            <a:r>
              <a:rPr lang="en-GB" sz="1600" b="1" i="0" baseline="0" dirty="0"/>
              <a:t> change programme </a:t>
            </a:r>
            <a:r>
              <a:rPr lang="en-GB" sz="1600" i="0" baseline="0" dirty="0"/>
              <a:t>is embodied by our </a:t>
            </a:r>
            <a:r>
              <a:rPr lang="en-GB" sz="1600" b="1" i="0" dirty="0"/>
              <a:t>new vision for infrastructure</a:t>
            </a:r>
            <a:r>
              <a:rPr lang="en-GB" sz="1600" b="1" i="0" baseline="0" dirty="0"/>
              <a:t> </a:t>
            </a:r>
            <a:r>
              <a:rPr lang="en-GB" sz="1600" b="1" i="0" dirty="0"/>
              <a:t>value</a:t>
            </a:r>
            <a:r>
              <a:rPr lang="en-GB" sz="1600" i="0" dirty="0"/>
              <a:t>:</a:t>
            </a:r>
            <a:r>
              <a:rPr lang="en-GB" sz="1600" i="0" baseline="0" dirty="0"/>
              <a:t> </a:t>
            </a:r>
            <a:r>
              <a:rPr lang="en-GB" sz="1600" i="0" dirty="0"/>
              <a:t>one that</a:t>
            </a:r>
            <a:r>
              <a:rPr lang="en-GB" sz="1600" i="0" baseline="0" dirty="0"/>
              <a:t> is </a:t>
            </a:r>
            <a:r>
              <a:rPr lang="en-GB" sz="1600" b="1" i="0" dirty="0"/>
              <a:t>longer term</a:t>
            </a:r>
            <a:r>
              <a:rPr lang="en-GB" sz="1600" i="0" dirty="0"/>
              <a:t>, </a:t>
            </a:r>
            <a:r>
              <a:rPr lang="en-GB" sz="1600" b="1" i="0" dirty="0"/>
              <a:t>outcomes based and extends to non-monetary benefits.</a:t>
            </a:r>
          </a:p>
          <a:p>
            <a:pPr marL="0" indent="0">
              <a:buFont typeface="Arial" panose="020B0604020202020204" pitchFamily="34" charset="0"/>
              <a:buNone/>
            </a:pPr>
            <a:endParaRPr lang="en-GB" sz="1600" b="1" i="0" dirty="0"/>
          </a:p>
          <a:p>
            <a:pPr marL="0" indent="0">
              <a:buFont typeface="Arial" panose="020B0604020202020204" pitchFamily="34" charset="0"/>
              <a:buNone/>
            </a:pPr>
            <a:r>
              <a:rPr lang="en-GB" sz="1600" i="0" dirty="0"/>
              <a:t>To achieve this</a:t>
            </a:r>
            <a:r>
              <a:rPr lang="en-GB" sz="1600" i="0" baseline="0" dirty="0"/>
              <a:t> vision for value, organisations must focus on the levels of </a:t>
            </a:r>
            <a:r>
              <a:rPr lang="en-GB" sz="1600" b="1" i="0" baseline="0" dirty="0"/>
              <a:t>maturity</a:t>
            </a:r>
            <a:r>
              <a:rPr lang="en-GB" sz="1600" i="0" baseline="0" dirty="0"/>
              <a:t> they first need to reach.</a:t>
            </a:r>
            <a:endParaRPr lang="en-GB" sz="1600" i="0" dirty="0"/>
          </a:p>
          <a:p>
            <a:endParaRPr lang="en-GB" sz="1600" i="0" kern="1200" dirty="0">
              <a:solidFill>
                <a:schemeClr val="tx1"/>
              </a:solidFill>
              <a:effectLst/>
              <a:latin typeface="+mn-lt"/>
              <a:ea typeface="+mn-ea"/>
              <a:cs typeface="+mn-cs"/>
            </a:endParaRPr>
          </a:p>
          <a:p>
            <a:r>
              <a:rPr lang="en-GB" sz="1600" i="0" kern="1200" dirty="0">
                <a:solidFill>
                  <a:schemeClr val="tx1"/>
                </a:solidFill>
                <a:effectLst/>
                <a:latin typeface="+mn-lt"/>
                <a:ea typeface="+mn-ea"/>
                <a:cs typeface="+mn-cs"/>
              </a:rPr>
              <a:t>This</a:t>
            </a:r>
            <a:r>
              <a:rPr lang="en-GB" sz="1600" i="0" kern="1200" baseline="0" dirty="0">
                <a:solidFill>
                  <a:schemeClr val="tx1"/>
                </a:solidFill>
                <a:effectLst/>
                <a:latin typeface="+mn-lt"/>
                <a:ea typeface="+mn-ea"/>
                <a:cs typeface="+mn-cs"/>
              </a:rPr>
              <a:t> slide demonstrates the 3 stages of </a:t>
            </a:r>
            <a:r>
              <a:rPr lang="en-GB" sz="1600" b="1" i="0" kern="1200" dirty="0">
                <a:solidFill>
                  <a:schemeClr val="tx1"/>
                </a:solidFill>
                <a:effectLst/>
                <a:latin typeface="+mn-lt"/>
                <a:ea typeface="+mn-ea"/>
                <a:cs typeface="+mn-cs"/>
              </a:rPr>
              <a:t>maturity</a:t>
            </a:r>
            <a:r>
              <a:rPr lang="en-GB" sz="1600" i="0" kern="1200" dirty="0">
                <a:solidFill>
                  <a:schemeClr val="tx1"/>
                </a:solidFill>
                <a:effectLst/>
                <a:latin typeface="+mn-lt"/>
                <a:ea typeface="+mn-ea"/>
                <a:cs typeface="+mn-cs"/>
              </a:rPr>
              <a:t> to organisations becoming High Performing Enterprises</a:t>
            </a:r>
            <a:r>
              <a:rPr lang="en-GB" sz="1600" i="0" kern="1200" baseline="0" dirty="0">
                <a:solidFill>
                  <a:schemeClr val="tx1"/>
                </a:solidFill>
                <a:effectLst/>
                <a:latin typeface="+mn-lt"/>
                <a:ea typeface="+mn-ea"/>
                <a:cs typeface="+mn-cs"/>
              </a:rPr>
              <a:t> – and a</a:t>
            </a:r>
            <a:r>
              <a:rPr lang="en-GB" sz="1600" i="0" dirty="0"/>
              <a:t>s</a:t>
            </a:r>
            <a:r>
              <a:rPr lang="en-GB" sz="1600" i="0" baseline="0" dirty="0"/>
              <a:t> collaborations between organisations mature there is </a:t>
            </a:r>
            <a:r>
              <a:rPr lang="en-GB" sz="1600" b="1" i="0" baseline="0" dirty="0"/>
              <a:t>less reliance on contracts</a:t>
            </a:r>
            <a:r>
              <a:rPr lang="en-GB" sz="1600" i="0" baseline="0" dirty="0"/>
              <a:t>. Likewise organisations become more effective at managing their combined resources to achieve required </a:t>
            </a:r>
            <a:r>
              <a:rPr lang="en-GB" sz="1600" b="1" i="0" baseline="0" dirty="0"/>
              <a:t>outcomes</a:t>
            </a:r>
            <a:r>
              <a:rPr lang="en-GB" sz="1600" i="0" baseline="0" dirty="0"/>
              <a:t>.</a:t>
            </a:r>
          </a:p>
          <a:p>
            <a:endParaRPr lang="en-GB" sz="1600" i="0" baseline="0" dirty="0"/>
          </a:p>
          <a:p>
            <a:r>
              <a:rPr lang="en-GB" sz="1600" i="0" baseline="0" dirty="0"/>
              <a:t>But how do we define what is simple collaboration and what is a </a:t>
            </a:r>
            <a:r>
              <a:rPr lang="en-GB" sz="1600" b="1" i="0" baseline="0" dirty="0"/>
              <a:t>high performing enterprise</a:t>
            </a:r>
            <a:r>
              <a:rPr lang="en-GB" sz="1600" i="0" baseline="0" dirty="0"/>
              <a:t>?</a:t>
            </a:r>
          </a:p>
          <a:p>
            <a:endParaRPr lang="en-GB" sz="1600" i="0" baseline="0" dirty="0"/>
          </a:p>
          <a:p>
            <a:r>
              <a:rPr lang="en-GB" sz="1600" i="0" dirty="0"/>
              <a:t>The </a:t>
            </a:r>
            <a:r>
              <a:rPr lang="en-GB" sz="1600" i="0" baseline="0" dirty="0"/>
              <a:t>self assessment </a:t>
            </a:r>
            <a:r>
              <a:rPr lang="en-GB" sz="1600" b="1" i="0" baseline="0" dirty="0"/>
              <a:t>M</a:t>
            </a:r>
            <a:r>
              <a:rPr lang="en-GB" sz="1600" b="1" i="0" dirty="0"/>
              <a:t>aturity Matrix </a:t>
            </a:r>
            <a:r>
              <a:rPr lang="en-GB" sz="1600" i="0" dirty="0"/>
              <a:t>can be used to identify the current </a:t>
            </a:r>
            <a:r>
              <a:rPr lang="en-GB" sz="1600" b="1" i="0" dirty="0"/>
              <a:t>status of a system </a:t>
            </a:r>
            <a:r>
              <a:rPr lang="en-GB" sz="1600" i="0" dirty="0"/>
              <a:t>and where there may be opportunities to work more effectively as a High Performing Enterprise. </a:t>
            </a:r>
          </a:p>
          <a:p>
            <a:endParaRPr lang="en-GB" sz="1600" i="0" dirty="0"/>
          </a:p>
          <a:p>
            <a:r>
              <a:rPr lang="en-GB" sz="1600" i="0" baseline="0" dirty="0"/>
              <a:t>The Maturity Matrix is aimed at all </a:t>
            </a:r>
            <a:r>
              <a:rPr lang="en-GB" sz="1600" b="1" i="0" baseline="0" dirty="0"/>
              <a:t>Owners</a:t>
            </a:r>
            <a:r>
              <a:rPr lang="en-GB" sz="1600" i="0" baseline="0" dirty="0"/>
              <a:t> in the private and public sector. It sets out levels of </a:t>
            </a:r>
            <a:r>
              <a:rPr lang="en-GB" sz="1600" b="1" i="0" baseline="0" dirty="0"/>
              <a:t>maturity </a:t>
            </a:r>
            <a:r>
              <a:rPr lang="en-GB" sz="1600" i="0" baseline="0" dirty="0"/>
              <a:t>that organisations must focus on in order to fully achieve this new vision for value. </a:t>
            </a:r>
          </a:p>
          <a:p>
            <a:endParaRPr lang="en-GB" sz="1600" i="0" baseline="0" dirty="0"/>
          </a:p>
          <a:p>
            <a:r>
              <a:rPr lang="en-GB" sz="1600" i="0" baseline="0" dirty="0"/>
              <a:t>This is a </a:t>
            </a:r>
            <a:r>
              <a:rPr lang="en-GB" sz="1600" b="1" i="0" baseline="0" dirty="0"/>
              <a:t>system</a:t>
            </a:r>
            <a:r>
              <a:rPr lang="en-GB" sz="1600" i="0" baseline="0" dirty="0"/>
              <a:t>, not separate organisations – and should be completed together with delivery partners in order to get a rounded perspective.</a:t>
            </a:r>
            <a:endParaRPr lang="en-GB" sz="1600" i="0" dirty="0"/>
          </a:p>
        </p:txBody>
      </p:sp>
      <p:sp>
        <p:nvSpPr>
          <p:cNvPr id="4" name="Slide Number Placeholder 3"/>
          <p:cNvSpPr>
            <a:spLocks noGrp="1"/>
          </p:cNvSpPr>
          <p:nvPr>
            <p:ph type="sldNum" sz="quarter" idx="10"/>
          </p:nvPr>
        </p:nvSpPr>
        <p:spPr/>
        <p:txBody>
          <a:bodyPr/>
          <a:lstStyle/>
          <a:p>
            <a:fld id="{9AAFA771-7F47-4ED5-95FC-D96BF1B820FE}" type="slidenum">
              <a:rPr lang="en-GB" smtClean="0"/>
              <a:t>9</a:t>
            </a:fld>
            <a:endParaRPr lang="en-GB"/>
          </a:p>
        </p:txBody>
      </p:sp>
    </p:spTree>
    <p:extLst>
      <p:ext uri="{BB962C8B-B14F-4D97-AF65-F5344CB8AC3E}">
        <p14:creationId xmlns:p14="http://schemas.microsoft.com/office/powerpoint/2010/main" val="4088486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Environment &amp; sustainability">
    <p:spTree>
      <p:nvGrpSpPr>
        <p:cNvPr id="1" name=""/>
        <p:cNvGrpSpPr/>
        <p:nvPr/>
      </p:nvGrpSpPr>
      <p:grpSpPr>
        <a:xfrm>
          <a:off x="0" y="0"/>
          <a:ext cx="0" cy="0"/>
          <a:chOff x="0" y="0"/>
          <a:chExt cx="0" cy="0"/>
        </a:xfrm>
      </p:grpSpPr>
      <p:sp>
        <p:nvSpPr>
          <p:cNvPr id="7" name="Rectangle 6"/>
          <p:cNvSpPr/>
          <p:nvPr userDrawn="1"/>
        </p:nvSpPr>
        <p:spPr>
          <a:xfrm>
            <a:off x="0" y="-25427"/>
            <a:ext cx="9220200" cy="5168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userDrawn="1"/>
        </p:nvSpPr>
        <p:spPr>
          <a:xfrm>
            <a:off x="800100" y="1590675"/>
            <a:ext cx="2945440" cy="2062103"/>
          </a:xfrm>
          <a:prstGeom prst="rect">
            <a:avLst/>
          </a:prstGeom>
          <a:noFill/>
        </p:spPr>
        <p:txBody>
          <a:bodyPr wrap="square" rtlCol="0">
            <a:spAutoFit/>
          </a:bodyPr>
          <a:lstStyle/>
          <a:p>
            <a:r>
              <a:rPr lang="en-GB" sz="3200" b="1" dirty="0">
                <a:solidFill>
                  <a:schemeClr val="tx1">
                    <a:lumMod val="85000"/>
                    <a:lumOff val="15000"/>
                  </a:schemeClr>
                </a:solidFill>
              </a:rPr>
              <a:t>A new approach to delivering</a:t>
            </a:r>
          </a:p>
          <a:p>
            <a:r>
              <a:rPr lang="en-GB" sz="3200" b="1" dirty="0">
                <a:solidFill>
                  <a:schemeClr val="tx1">
                    <a:lumMod val="85000"/>
                    <a:lumOff val="15000"/>
                  </a:schemeClr>
                </a:solidFill>
              </a:rPr>
              <a:t>high</a:t>
            </a:r>
            <a:r>
              <a:rPr lang="en-GB" sz="3200" b="1" baseline="0" dirty="0">
                <a:solidFill>
                  <a:schemeClr val="tx1">
                    <a:lumMod val="85000"/>
                    <a:lumOff val="15000"/>
                  </a:schemeClr>
                </a:solidFill>
              </a:rPr>
              <a:t> performing infrastructure</a:t>
            </a:r>
            <a:endParaRPr lang="en-GB" sz="3200" b="1" dirty="0">
              <a:solidFill>
                <a:schemeClr val="tx1">
                  <a:lumMod val="85000"/>
                  <a:lumOff val="15000"/>
                </a:schemeClr>
              </a:solidFill>
            </a:endParaRPr>
          </a:p>
        </p:txBody>
      </p:sp>
      <p:sp>
        <p:nvSpPr>
          <p:cNvPr id="12" name="TextBox 11"/>
          <p:cNvSpPr txBox="1"/>
          <p:nvPr userDrawn="1"/>
        </p:nvSpPr>
        <p:spPr>
          <a:xfrm>
            <a:off x="800100" y="310932"/>
            <a:ext cx="2945440" cy="1342740"/>
          </a:xfrm>
          <a:prstGeom prst="rect">
            <a:avLst/>
          </a:prstGeom>
          <a:noFill/>
        </p:spPr>
        <p:txBody>
          <a:bodyPr wrap="square" rtlCol="0">
            <a:spAutoFit/>
          </a:bodyPr>
          <a:lstStyle/>
          <a:p>
            <a:pPr>
              <a:lnSpc>
                <a:spcPts val="3200"/>
              </a:lnSpc>
            </a:pPr>
            <a:r>
              <a:rPr lang="en-GB" sz="3600" b="1" dirty="0">
                <a:solidFill>
                  <a:srgbClr val="1CACCE"/>
                </a:solidFill>
              </a:rPr>
              <a:t>From</a:t>
            </a:r>
          </a:p>
          <a:p>
            <a:pPr>
              <a:lnSpc>
                <a:spcPts val="3200"/>
              </a:lnSpc>
            </a:pPr>
            <a:r>
              <a:rPr lang="en-GB" sz="3600" b="1" dirty="0">
                <a:solidFill>
                  <a:srgbClr val="1CACCE"/>
                </a:solidFill>
              </a:rPr>
              <a:t>Transactions</a:t>
            </a:r>
            <a:r>
              <a:rPr lang="en-GB" sz="3600" b="1" baseline="0" dirty="0">
                <a:solidFill>
                  <a:srgbClr val="1CACCE"/>
                </a:solidFill>
              </a:rPr>
              <a:t> to Enterprises</a:t>
            </a:r>
            <a:endParaRPr lang="en-GB" sz="3600" b="1" dirty="0">
              <a:solidFill>
                <a:srgbClr val="1CACCE"/>
              </a:solidFill>
            </a:endParaRPr>
          </a:p>
        </p:txBody>
      </p:sp>
      <p:sp>
        <p:nvSpPr>
          <p:cNvPr id="9" name="TextBox 8"/>
          <p:cNvSpPr txBox="1"/>
          <p:nvPr userDrawn="1"/>
        </p:nvSpPr>
        <p:spPr>
          <a:xfrm>
            <a:off x="1259302" y="4596751"/>
            <a:ext cx="2945440" cy="461024"/>
          </a:xfrm>
          <a:prstGeom prst="rect">
            <a:avLst/>
          </a:prstGeom>
          <a:noFill/>
        </p:spPr>
        <p:txBody>
          <a:bodyPr wrap="square" rtlCol="0">
            <a:spAutoFit/>
          </a:bodyPr>
          <a:lstStyle/>
          <a:p>
            <a:pPr>
              <a:lnSpc>
                <a:spcPts val="3200"/>
              </a:lnSpc>
            </a:pPr>
            <a:r>
              <a:rPr lang="en-GB" sz="1800" b="0" dirty="0">
                <a:solidFill>
                  <a:schemeClr val="bg1">
                    <a:lumMod val="85000"/>
                  </a:schemeClr>
                </a:solidFill>
              </a:rPr>
              <a:t>Infrastructure Client Group</a:t>
            </a:r>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5350" y="-25427"/>
            <a:ext cx="6210300" cy="52103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a:extLst>
              <a:ext uri="{FF2B5EF4-FFF2-40B4-BE49-F238E27FC236}">
                <a16:creationId xmlns:a16="http://schemas.microsoft.com/office/drawing/2014/main" id="{DCF56932-848A-41B7-B3D1-20F38AFEFF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7521" y="149903"/>
            <a:ext cx="904507" cy="928221"/>
          </a:xfrm>
          <a:prstGeom prst="rect">
            <a:avLst/>
          </a:prstGeom>
        </p:spPr>
      </p:pic>
    </p:spTree>
    <p:extLst>
      <p:ext uri="{BB962C8B-B14F-4D97-AF65-F5344CB8AC3E}">
        <p14:creationId xmlns:p14="http://schemas.microsoft.com/office/powerpoint/2010/main" val="27545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4"/>
          </p:nvPr>
        </p:nvSpPr>
        <p:spPr>
          <a:xfrm>
            <a:off x="500063" y="1094185"/>
            <a:ext cx="8178800" cy="3498056"/>
          </a:xfrm>
          <a:prstGeom prst="rect">
            <a:avLst/>
          </a:prstGeom>
        </p:spPr>
        <p:txBody>
          <a:bodyPr/>
          <a:lstStyle>
            <a:lvl1pPr marL="342900" indent="-342900">
              <a:buFont typeface="Wingdings" pitchFamily="2" charset="2"/>
              <a:buChar char="§"/>
              <a:defRPr>
                <a:latin typeface="Arial" pitchFamily="34" charset="0"/>
                <a:cs typeface="Arial" pitchFamily="34" charset="0"/>
              </a:defRPr>
            </a:lvl1pPr>
            <a:lvl2pPr>
              <a:defRPr>
                <a:latin typeface="Arial" pitchFamily="34" charset="0"/>
                <a:cs typeface="Arial" pitchFamily="34" charset="0"/>
              </a:defRPr>
            </a:lvl2pPr>
            <a:lvl3pPr marL="1143000" indent="-228600">
              <a:buFont typeface="Wingdings" pitchFamily="2" charset="2"/>
              <a:buChar cha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15"/>
          <p:cNvSpPr>
            <a:spLocks noGrp="1"/>
          </p:cNvSpPr>
          <p:nvPr>
            <p:ph type="body" sz="quarter" idx="13" hasCustomPrompt="1"/>
          </p:nvPr>
        </p:nvSpPr>
        <p:spPr>
          <a:xfrm>
            <a:off x="487345" y="292580"/>
            <a:ext cx="7135863"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Tree>
    <p:extLst>
      <p:ext uri="{BB962C8B-B14F-4D97-AF65-F5344CB8AC3E}">
        <p14:creationId xmlns:p14="http://schemas.microsoft.com/office/powerpoint/2010/main" val="166911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15"/>
          <p:cNvSpPr>
            <a:spLocks noGrp="1"/>
          </p:cNvSpPr>
          <p:nvPr>
            <p:ph type="body" sz="quarter" idx="13" hasCustomPrompt="1"/>
          </p:nvPr>
        </p:nvSpPr>
        <p:spPr>
          <a:xfrm>
            <a:off x="487345" y="292580"/>
            <a:ext cx="8191519"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
        <p:nvSpPr>
          <p:cNvPr id="5" name="Content Placeholder 2"/>
          <p:cNvSpPr>
            <a:spLocks noGrp="1"/>
          </p:cNvSpPr>
          <p:nvPr>
            <p:ph sz="half" idx="15"/>
          </p:nvPr>
        </p:nvSpPr>
        <p:spPr>
          <a:xfrm>
            <a:off x="500063" y="1093267"/>
            <a:ext cx="3943350" cy="3498975"/>
          </a:xfrm>
          <a:prstGeom prst="rect">
            <a:avLst/>
          </a:prstGeom>
        </p:spPr>
        <p:txBody>
          <a:bodyPr/>
          <a:lstStyle>
            <a:lvl1pPr marL="342900" indent="-342900">
              <a:buFont typeface="Wingdings" pitchFamily="2" charset="2"/>
              <a:buChar char="§"/>
              <a:defRPr sz="2800">
                <a:latin typeface="Arial" pitchFamily="34" charset="0"/>
                <a:cs typeface="Arial" pitchFamily="34" charset="0"/>
              </a:defRPr>
            </a:lvl1pPr>
            <a:lvl2pPr>
              <a:defRPr sz="2400">
                <a:latin typeface="Arial" pitchFamily="34" charset="0"/>
                <a:cs typeface="Arial" pitchFamily="34" charset="0"/>
              </a:defRPr>
            </a:lvl2pPr>
            <a:lvl3pPr marL="1143000" indent="-228600">
              <a:buFont typeface="Wingdings" pitchFamily="2" charset="2"/>
              <a:buChar cha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sz="half" idx="16"/>
          </p:nvPr>
        </p:nvSpPr>
        <p:spPr>
          <a:xfrm>
            <a:off x="4757739" y="1093267"/>
            <a:ext cx="3921125" cy="3498975"/>
          </a:xfrm>
          <a:prstGeom prst="rect">
            <a:avLst/>
          </a:prstGeom>
        </p:spPr>
        <p:txBody>
          <a:bodyPr/>
          <a:lstStyle>
            <a:lvl1pPr marL="342900" indent="-342900">
              <a:buFont typeface="Wingdings" pitchFamily="2" charset="2"/>
              <a:buChar char="§"/>
              <a:defRPr sz="2800">
                <a:latin typeface="Arial" pitchFamily="34" charset="0"/>
                <a:cs typeface="Arial" pitchFamily="34" charset="0"/>
              </a:defRPr>
            </a:lvl1pPr>
            <a:lvl2pPr>
              <a:defRPr sz="2400">
                <a:latin typeface="Arial" pitchFamily="34" charset="0"/>
                <a:cs typeface="Arial" pitchFamily="34" charset="0"/>
              </a:defRPr>
            </a:lvl2pPr>
            <a:lvl3pPr marL="1143000" indent="-228600">
              <a:buFont typeface="Wingdings" pitchFamily="2" charset="2"/>
              <a:buChar cha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785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ext Placeholder 15"/>
          <p:cNvSpPr>
            <a:spLocks noGrp="1"/>
          </p:cNvSpPr>
          <p:nvPr>
            <p:ph type="body" sz="quarter" idx="13" hasCustomPrompt="1"/>
          </p:nvPr>
        </p:nvSpPr>
        <p:spPr>
          <a:xfrm>
            <a:off x="487345" y="292580"/>
            <a:ext cx="8191519"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
        <p:nvSpPr>
          <p:cNvPr id="14" name="Text Placeholder 15"/>
          <p:cNvSpPr>
            <a:spLocks noGrp="1"/>
          </p:cNvSpPr>
          <p:nvPr>
            <p:ph type="body" sz="quarter" idx="11" hasCustomPrompt="1"/>
          </p:nvPr>
        </p:nvSpPr>
        <p:spPr>
          <a:xfrm>
            <a:off x="510174" y="1094185"/>
            <a:ext cx="3933240" cy="642938"/>
          </a:xfrm>
          <a:prstGeom prst="rect">
            <a:avLst/>
          </a:prstGeom>
        </p:spPr>
        <p:txBody>
          <a:bodyPr wrap="square" lIns="0" rIns="0" spcCol="288000">
            <a:normAutofit/>
          </a:bodyPr>
          <a:lstStyle>
            <a:lvl1pPr marL="0" indent="0" algn="l">
              <a:spcBef>
                <a:spcPts val="0"/>
              </a:spcBef>
              <a:buNone/>
              <a:defRPr sz="2400" b="1" i="0" spc="0" baseline="0">
                <a:solidFill>
                  <a:schemeClr val="tx1"/>
                </a:solidFill>
                <a:latin typeface="Arial" pitchFamily="34" charset="0"/>
                <a:cs typeface="Arial" pitchFamily="34" charset="0"/>
              </a:defRPr>
            </a:lvl1pPr>
          </a:lstStyle>
          <a:p>
            <a:pPr lvl="0"/>
            <a:r>
              <a:rPr lang="en-US" dirty="0"/>
              <a:t>Click to add text</a:t>
            </a:r>
          </a:p>
        </p:txBody>
      </p:sp>
      <p:sp>
        <p:nvSpPr>
          <p:cNvPr id="16" name="Text Placeholder 15"/>
          <p:cNvSpPr>
            <a:spLocks noGrp="1"/>
          </p:cNvSpPr>
          <p:nvPr>
            <p:ph type="body" sz="quarter" idx="19" hasCustomPrompt="1"/>
          </p:nvPr>
        </p:nvSpPr>
        <p:spPr>
          <a:xfrm>
            <a:off x="4745623" y="1094185"/>
            <a:ext cx="3933240" cy="642938"/>
          </a:xfrm>
          <a:prstGeom prst="rect">
            <a:avLst/>
          </a:prstGeom>
        </p:spPr>
        <p:txBody>
          <a:bodyPr wrap="square" lIns="0" rIns="0" spcCol="288000">
            <a:normAutofit/>
          </a:bodyPr>
          <a:lstStyle>
            <a:lvl1pPr marL="0" indent="0" algn="l">
              <a:spcBef>
                <a:spcPts val="0"/>
              </a:spcBef>
              <a:buNone/>
              <a:defRPr sz="2400" b="1" i="0" spc="0" baseline="0">
                <a:solidFill>
                  <a:schemeClr val="tx1"/>
                </a:solidFill>
                <a:latin typeface="Arial" pitchFamily="34" charset="0"/>
                <a:cs typeface="Arial" pitchFamily="34" charset="0"/>
              </a:defRPr>
            </a:lvl1pPr>
          </a:lstStyle>
          <a:p>
            <a:pPr lvl="0"/>
            <a:r>
              <a:rPr lang="en-US" dirty="0"/>
              <a:t>Click to add text</a:t>
            </a:r>
          </a:p>
        </p:txBody>
      </p:sp>
      <p:sp>
        <p:nvSpPr>
          <p:cNvPr id="8" name="Content Placeholder 2"/>
          <p:cNvSpPr>
            <a:spLocks noGrp="1"/>
          </p:cNvSpPr>
          <p:nvPr>
            <p:ph sz="half" idx="15"/>
          </p:nvPr>
        </p:nvSpPr>
        <p:spPr>
          <a:xfrm>
            <a:off x="500063" y="1737122"/>
            <a:ext cx="3943350" cy="2855120"/>
          </a:xfrm>
          <a:prstGeom prst="rect">
            <a:avLst/>
          </a:prstGeom>
        </p:spPr>
        <p:txBody>
          <a:bodyPr/>
          <a:lstStyle>
            <a:lvl1pPr marL="342900" indent="-342900">
              <a:buFont typeface="Wingdings" pitchFamily="2" charset="2"/>
              <a:buChar char="§"/>
              <a:defRPr sz="2800">
                <a:latin typeface="Arial" pitchFamily="34" charset="0"/>
                <a:cs typeface="Arial" pitchFamily="34" charset="0"/>
              </a:defRPr>
            </a:lvl1pPr>
            <a:lvl2pPr>
              <a:defRPr sz="2400">
                <a:latin typeface="Arial" pitchFamily="34" charset="0"/>
                <a:cs typeface="Arial" pitchFamily="34" charset="0"/>
              </a:defRPr>
            </a:lvl2pPr>
            <a:lvl3pPr marL="1143000" indent="-228600">
              <a:buFont typeface="Wingdings" pitchFamily="2" charset="2"/>
              <a:buChar cha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6"/>
          </p:nvPr>
        </p:nvSpPr>
        <p:spPr>
          <a:xfrm>
            <a:off x="4757739" y="1737122"/>
            <a:ext cx="3921125" cy="2855120"/>
          </a:xfrm>
          <a:prstGeom prst="rect">
            <a:avLst/>
          </a:prstGeom>
        </p:spPr>
        <p:txBody>
          <a:bodyPr/>
          <a:lstStyle>
            <a:lvl1pPr marL="342900" indent="-342900">
              <a:buFont typeface="Wingdings" pitchFamily="2" charset="2"/>
              <a:buChar char="§"/>
              <a:defRPr sz="2800">
                <a:latin typeface="Arial" pitchFamily="34" charset="0"/>
                <a:cs typeface="Arial" pitchFamily="34" charset="0"/>
              </a:defRPr>
            </a:lvl1pPr>
            <a:lvl2pPr>
              <a:defRPr sz="2400">
                <a:latin typeface="Arial" pitchFamily="34" charset="0"/>
                <a:cs typeface="Arial" pitchFamily="34" charset="0"/>
              </a:defRPr>
            </a:lvl2pPr>
            <a:lvl3pPr marL="1143000" indent="-228600">
              <a:buFont typeface="Wingdings" pitchFamily="2" charset="2"/>
              <a:buChar cha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8155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15"/>
          <p:cNvSpPr>
            <a:spLocks noGrp="1"/>
          </p:cNvSpPr>
          <p:nvPr>
            <p:ph type="body" sz="quarter" idx="13" hasCustomPrompt="1"/>
          </p:nvPr>
        </p:nvSpPr>
        <p:spPr>
          <a:xfrm>
            <a:off x="487345" y="292580"/>
            <a:ext cx="8191519" cy="801605"/>
          </a:xfrm>
          <a:prstGeom prst="rect">
            <a:avLst/>
          </a:prstGeom>
        </p:spPr>
        <p:txBody>
          <a:bodyPr wrap="square" lIns="0" rIns="0" spcCol="288000">
            <a:normAutofit/>
          </a:bodyPr>
          <a:lstStyle>
            <a:lvl1pPr marL="0" indent="0">
              <a:spcBef>
                <a:spcPts val="0"/>
              </a:spcBef>
              <a:buNone/>
              <a:defRPr sz="4400" b="1" i="0" spc="0" baseline="0">
                <a:solidFill>
                  <a:schemeClr val="accent1"/>
                </a:solidFill>
                <a:latin typeface="Arial" pitchFamily="34" charset="0"/>
                <a:cs typeface="Arial" pitchFamily="34" charset="0"/>
              </a:defRPr>
            </a:lvl1pPr>
          </a:lstStyle>
          <a:p>
            <a:pPr lvl="0"/>
            <a:r>
              <a:rPr lang="en-US" dirty="0"/>
              <a:t>Click to add title</a:t>
            </a:r>
          </a:p>
        </p:txBody>
      </p:sp>
    </p:spTree>
    <p:extLst>
      <p:ext uri="{BB962C8B-B14F-4D97-AF65-F5344CB8AC3E}">
        <p14:creationId xmlns:p14="http://schemas.microsoft.com/office/powerpoint/2010/main" val="153960409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15"/>
          <p:cNvSpPr txBox="1">
            <a:spLocks/>
          </p:cNvSpPr>
          <p:nvPr/>
        </p:nvSpPr>
        <p:spPr>
          <a:xfrm>
            <a:off x="4462612" y="4892664"/>
            <a:ext cx="3921258" cy="276386"/>
          </a:xfrm>
          <a:prstGeom prst="rect">
            <a:avLst/>
          </a:prstGeom>
        </p:spPr>
        <p:txBody>
          <a:bodyPr wrap="square" lIns="0" rIns="0" spcCol="288000">
            <a:noAutofit/>
          </a:bodyPr>
          <a:lstStyle>
            <a:lvl1pPr marL="0" indent="0" algn="l" defTabSz="914400" rtl="0" eaLnBrk="1" latinLnBrk="0" hangingPunct="1">
              <a:spcBef>
                <a:spcPts val="0"/>
              </a:spcBef>
              <a:buFont typeface="Arial" pitchFamily="34" charset="0"/>
              <a:buNone/>
              <a:defRPr sz="1200" b="1" i="0" kern="1200" spc="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Institution</a:t>
            </a:r>
            <a:r>
              <a:rPr lang="en-US" baseline="0" dirty="0"/>
              <a:t> of Civil Engineers</a:t>
            </a:r>
            <a:endParaRPr lang="en-US" dirty="0"/>
          </a:p>
        </p:txBody>
      </p:sp>
      <p:sp>
        <p:nvSpPr>
          <p:cNvPr id="7" name="Text Placeholder 15"/>
          <p:cNvSpPr txBox="1">
            <a:spLocks/>
          </p:cNvSpPr>
          <p:nvPr/>
        </p:nvSpPr>
        <p:spPr>
          <a:xfrm>
            <a:off x="500063" y="4893904"/>
            <a:ext cx="3354440" cy="276386"/>
          </a:xfrm>
          <a:prstGeom prst="rect">
            <a:avLst/>
          </a:prstGeom>
        </p:spPr>
        <p:txBody>
          <a:bodyPr wrap="square" lIns="0" rIns="0" spcCol="288000">
            <a:noAutofit/>
          </a:bodyPr>
          <a:lstStyle>
            <a:lvl1pPr marL="0" indent="0" algn="l" defTabSz="914400" rtl="0" eaLnBrk="1" latinLnBrk="0" hangingPunct="1">
              <a:spcBef>
                <a:spcPts val="0"/>
              </a:spcBef>
              <a:buFont typeface="Arial" pitchFamily="34" charset="0"/>
              <a:buNone/>
              <a:defRPr sz="1200" b="1" i="0" kern="1200" spc="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Digital Underground – Barry Kermisch</a:t>
            </a:r>
          </a:p>
        </p:txBody>
      </p:sp>
      <p:sp>
        <p:nvSpPr>
          <p:cNvPr id="10" name="Text Placeholder 15"/>
          <p:cNvSpPr txBox="1">
            <a:spLocks/>
          </p:cNvSpPr>
          <p:nvPr/>
        </p:nvSpPr>
        <p:spPr>
          <a:xfrm rot="16200000">
            <a:off x="-1383792" y="3428059"/>
            <a:ext cx="3158044" cy="241427"/>
          </a:xfrm>
          <a:prstGeom prst="rect">
            <a:avLst/>
          </a:prstGeom>
        </p:spPr>
        <p:txBody>
          <a:bodyPr wrap="square" spcCol="288000">
            <a:noAutofit/>
          </a:bodyPr>
          <a:lstStyle>
            <a:lvl1pPr marL="0" indent="0" algn="l" defTabSz="914400" rtl="0" eaLnBrk="1" latinLnBrk="0" hangingPunct="1">
              <a:spcBef>
                <a:spcPct val="20000"/>
              </a:spcBef>
              <a:buFont typeface="Arial" pitchFamily="34" charset="0"/>
              <a:buNone/>
              <a:defRPr sz="1200" b="1" kern="1200" spc="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latin typeface="+mj-lt"/>
              </a:rPr>
              <a:t>PROJECT</a:t>
            </a:r>
            <a:r>
              <a:rPr lang="en-GB" sz="1800" baseline="0" dirty="0">
                <a:latin typeface="+mj-lt"/>
              </a:rPr>
              <a:t> 13</a:t>
            </a:r>
            <a:endParaRPr lang="en-GB" sz="1800" dirty="0">
              <a:latin typeface="+mj-lt"/>
            </a:endParaRPr>
          </a:p>
        </p:txBody>
      </p:sp>
      <p:pic>
        <p:nvPicPr>
          <p:cNvPr id="23" name="Picture 4"/>
          <p:cNvPicPr>
            <a:picLocks noChangeAspect="1" noChangeArrowheads="1"/>
          </p:cNvPicPr>
          <p:nvPr userDrawn="1"/>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brightnessContrast bright="80000"/>
                    </a14:imgEffect>
                  </a14:imgLayer>
                </a14:imgProps>
              </a:ext>
              <a:ext uri="{28A0092B-C50C-407E-A947-70E740481C1C}">
                <a14:useLocalDpi xmlns:a14="http://schemas.microsoft.com/office/drawing/2010/main" val="0"/>
              </a:ext>
            </a:extLst>
          </a:blip>
          <a:srcRect/>
          <a:stretch>
            <a:fillRect/>
          </a:stretch>
        </p:blipFill>
        <p:spPr bwMode="auto">
          <a:xfrm>
            <a:off x="1589" y="3345"/>
            <a:ext cx="9190036" cy="514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userDrawn="1"/>
        </p:nvSpPr>
        <p:spPr>
          <a:xfrm>
            <a:off x="-7951" y="4762831"/>
            <a:ext cx="9199576" cy="3919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5562601" y="4656888"/>
            <a:ext cx="3584800" cy="447495"/>
          </a:xfrm>
          <a:prstGeom prst="rect">
            <a:avLst/>
          </a:prstGeom>
          <a:noFill/>
        </p:spPr>
        <p:txBody>
          <a:bodyPr wrap="square" rtlCol="0">
            <a:spAutoFit/>
          </a:bodyPr>
          <a:lstStyle/>
          <a:p>
            <a:pPr algn="r">
              <a:lnSpc>
                <a:spcPts val="3200"/>
              </a:lnSpc>
            </a:pPr>
            <a:r>
              <a:rPr lang="en-GB" sz="1400" b="1" dirty="0">
                <a:solidFill>
                  <a:schemeClr val="bg1"/>
                </a:solidFill>
              </a:rPr>
              <a:t>ICE in NZ – Project 13 Community of Practice</a:t>
            </a:r>
          </a:p>
        </p:txBody>
      </p:sp>
      <p:pic>
        <p:nvPicPr>
          <p:cNvPr id="12" name="Picture 11">
            <a:extLst>
              <a:ext uri="{FF2B5EF4-FFF2-40B4-BE49-F238E27FC236}">
                <a16:creationId xmlns:a16="http://schemas.microsoft.com/office/drawing/2014/main" id="{657DD3EC-3FE0-4B16-A9E4-F299D217160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3870" y="194864"/>
            <a:ext cx="587477" cy="602879"/>
          </a:xfrm>
          <a:prstGeom prst="rect">
            <a:avLst/>
          </a:prstGeom>
        </p:spPr>
      </p:pic>
    </p:spTree>
    <p:extLst>
      <p:ext uri="{BB962C8B-B14F-4D97-AF65-F5344CB8AC3E}">
        <p14:creationId xmlns:p14="http://schemas.microsoft.com/office/powerpoint/2010/main" val="943240222"/>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00" r:id="rId3"/>
    <p:sldLayoutId id="2147483718" r:id="rId4"/>
    <p:sldLayoutId id="2147483698"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hyperlink" Target="http://www.theconstructionindex.co.uk/assets/news_articles/2017/08/1503667290_chart-2.jpg"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44313" y="4436048"/>
            <a:ext cx="1899687" cy="584775"/>
          </a:xfrm>
          <a:prstGeom prst="rect">
            <a:avLst/>
          </a:prstGeom>
          <a:noFill/>
        </p:spPr>
        <p:txBody>
          <a:bodyPr wrap="none" rtlCol="0">
            <a:spAutoFit/>
          </a:bodyPr>
          <a:lstStyle/>
          <a:p>
            <a:r>
              <a:rPr lang="en-GB" sz="3200" b="1" dirty="0">
                <a:solidFill>
                  <a:schemeClr val="accent6">
                    <a:lumMod val="75000"/>
                  </a:schemeClr>
                </a:solidFill>
              </a:rPr>
              <a:t>Project 13</a:t>
            </a:r>
          </a:p>
        </p:txBody>
      </p:sp>
      <p:sp>
        <p:nvSpPr>
          <p:cNvPr id="3" name="TextBox 2"/>
          <p:cNvSpPr txBox="1"/>
          <p:nvPr/>
        </p:nvSpPr>
        <p:spPr>
          <a:xfrm>
            <a:off x="3852282" y="1534851"/>
            <a:ext cx="5045119" cy="2339102"/>
          </a:xfrm>
          <a:prstGeom prst="rect">
            <a:avLst/>
          </a:prstGeom>
          <a:noFill/>
        </p:spPr>
        <p:txBody>
          <a:bodyPr wrap="square" rtlCol="0">
            <a:spAutoFit/>
          </a:bodyPr>
          <a:lstStyle/>
          <a:p>
            <a:pPr algn="r"/>
            <a:r>
              <a:rPr lang="en-GB" sz="3600" b="1" dirty="0">
                <a:solidFill>
                  <a:schemeClr val="tx1">
                    <a:lumMod val="65000"/>
                    <a:lumOff val="35000"/>
                  </a:schemeClr>
                </a:solidFill>
              </a:rPr>
              <a:t>From Transactions to Enterprises</a:t>
            </a:r>
          </a:p>
          <a:p>
            <a:pPr algn="r"/>
            <a:endParaRPr lang="en-GB" sz="2800" dirty="0">
              <a:solidFill>
                <a:schemeClr val="tx1">
                  <a:lumMod val="65000"/>
                  <a:lumOff val="35000"/>
                </a:schemeClr>
              </a:solidFill>
            </a:endParaRPr>
          </a:p>
          <a:p>
            <a:pPr algn="r"/>
            <a:r>
              <a:rPr lang="en-GB" sz="2800" dirty="0">
                <a:solidFill>
                  <a:schemeClr val="tx1">
                    <a:lumMod val="65000"/>
                    <a:lumOff val="35000"/>
                  </a:schemeClr>
                </a:solidFill>
              </a:rPr>
              <a:t>Nat Warmington</a:t>
            </a:r>
          </a:p>
          <a:p>
            <a:pPr algn="r"/>
            <a:r>
              <a:rPr lang="en-GB" dirty="0">
                <a:solidFill>
                  <a:schemeClr val="tx1">
                    <a:lumMod val="65000"/>
                    <a:lumOff val="35000"/>
                  </a:schemeClr>
                </a:solidFill>
              </a:rPr>
              <a:t>February 2020</a:t>
            </a:r>
          </a:p>
        </p:txBody>
      </p:sp>
    </p:spTree>
    <p:extLst>
      <p:ext uri="{BB962C8B-B14F-4D97-AF65-F5344CB8AC3E}">
        <p14:creationId xmlns:p14="http://schemas.microsoft.com/office/powerpoint/2010/main" val="295615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263525"/>
            <a:ext cx="6000425" cy="523220"/>
          </a:xfrm>
          <a:prstGeom prst="rect">
            <a:avLst/>
          </a:prstGeom>
          <a:noFill/>
        </p:spPr>
        <p:txBody>
          <a:bodyPr wrap="none" rtlCol="0">
            <a:spAutoFit/>
          </a:bodyPr>
          <a:lstStyle/>
          <a:p>
            <a:r>
              <a:rPr lang="en-GB" sz="2800" b="1" dirty="0">
                <a:solidFill>
                  <a:schemeClr val="accent6">
                    <a:lumMod val="75000"/>
                  </a:schemeClr>
                </a:solidFill>
              </a:rPr>
              <a:t>How is Project 13 being implemented? </a:t>
            </a:r>
          </a:p>
        </p:txBody>
      </p:sp>
      <p:sp>
        <p:nvSpPr>
          <p:cNvPr id="3" name="Rectangle 2"/>
          <p:cNvSpPr/>
          <p:nvPr/>
        </p:nvSpPr>
        <p:spPr>
          <a:xfrm>
            <a:off x="603249" y="1077383"/>
            <a:ext cx="1852084" cy="486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Resources</a:t>
            </a:r>
          </a:p>
        </p:txBody>
      </p:sp>
      <p:sp>
        <p:nvSpPr>
          <p:cNvPr id="4" name="Rectangle 3"/>
          <p:cNvSpPr/>
          <p:nvPr/>
        </p:nvSpPr>
        <p:spPr>
          <a:xfrm>
            <a:off x="2660649" y="1077383"/>
            <a:ext cx="1852084" cy="486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Support</a:t>
            </a:r>
          </a:p>
        </p:txBody>
      </p:sp>
      <p:sp>
        <p:nvSpPr>
          <p:cNvPr id="5" name="Rectangle 4"/>
          <p:cNvSpPr/>
          <p:nvPr/>
        </p:nvSpPr>
        <p:spPr>
          <a:xfrm>
            <a:off x="4718049" y="1077383"/>
            <a:ext cx="1852084" cy="486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Early Adopters</a:t>
            </a:r>
          </a:p>
        </p:txBody>
      </p:sp>
      <p:sp>
        <p:nvSpPr>
          <p:cNvPr id="6" name="Rectangle 5"/>
          <p:cNvSpPr/>
          <p:nvPr/>
        </p:nvSpPr>
        <p:spPr>
          <a:xfrm>
            <a:off x="6775449" y="1077383"/>
            <a:ext cx="1852084" cy="486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Embedding</a:t>
            </a:r>
          </a:p>
        </p:txBody>
      </p:sp>
      <p:sp>
        <p:nvSpPr>
          <p:cNvPr id="7" name="TextBox 6"/>
          <p:cNvSpPr txBox="1"/>
          <p:nvPr/>
        </p:nvSpPr>
        <p:spPr>
          <a:xfrm>
            <a:off x="603249" y="1799167"/>
            <a:ext cx="1852084" cy="1815882"/>
          </a:xfrm>
          <a:prstGeom prst="rect">
            <a:avLst/>
          </a:prstGeom>
          <a:noFill/>
        </p:spPr>
        <p:txBody>
          <a:bodyPr wrap="square" rtlCol="0">
            <a:spAutoFit/>
          </a:bodyPr>
          <a:lstStyle/>
          <a:p>
            <a:r>
              <a:rPr lang="en-US" sz="1400" b="1" dirty="0"/>
              <a:t>Project 13 blueprint</a:t>
            </a:r>
          </a:p>
          <a:p>
            <a:endParaRPr lang="en-US" sz="1400" b="1" dirty="0"/>
          </a:p>
          <a:p>
            <a:r>
              <a:rPr lang="en-US" sz="1400" b="1" dirty="0"/>
              <a:t>Maturity matrix</a:t>
            </a:r>
          </a:p>
          <a:p>
            <a:endParaRPr lang="en-US" sz="1400" b="1" dirty="0"/>
          </a:p>
          <a:p>
            <a:r>
              <a:rPr lang="en-US" sz="1400" b="1" dirty="0"/>
              <a:t>Enterprise roadmap</a:t>
            </a:r>
          </a:p>
          <a:p>
            <a:endParaRPr lang="en-US" sz="1400" b="1" dirty="0"/>
          </a:p>
          <a:p>
            <a:r>
              <a:rPr lang="en-US" sz="1400" b="1" dirty="0"/>
              <a:t>Commercial handbook</a:t>
            </a:r>
          </a:p>
          <a:p>
            <a:endParaRPr lang="en-US" sz="1400" b="1" dirty="0"/>
          </a:p>
        </p:txBody>
      </p:sp>
      <p:sp>
        <p:nvSpPr>
          <p:cNvPr id="8" name="TextBox 7"/>
          <p:cNvSpPr txBox="1"/>
          <p:nvPr/>
        </p:nvSpPr>
        <p:spPr>
          <a:xfrm>
            <a:off x="2669115" y="1799167"/>
            <a:ext cx="1852084" cy="738664"/>
          </a:xfrm>
          <a:prstGeom prst="rect">
            <a:avLst/>
          </a:prstGeom>
          <a:noFill/>
        </p:spPr>
        <p:txBody>
          <a:bodyPr wrap="square" rtlCol="0">
            <a:spAutoFit/>
          </a:bodyPr>
          <a:lstStyle/>
          <a:p>
            <a:r>
              <a:rPr lang="en-US" sz="1400" b="1" dirty="0"/>
              <a:t>Events</a:t>
            </a:r>
          </a:p>
          <a:p>
            <a:endParaRPr lang="en-US" sz="1400" b="1" dirty="0"/>
          </a:p>
          <a:p>
            <a:r>
              <a:rPr lang="en-US" sz="1400" b="1" dirty="0"/>
              <a:t>Project 13 community</a:t>
            </a:r>
          </a:p>
        </p:txBody>
      </p:sp>
      <p:sp>
        <p:nvSpPr>
          <p:cNvPr id="9" name="TextBox 8"/>
          <p:cNvSpPr txBox="1"/>
          <p:nvPr/>
        </p:nvSpPr>
        <p:spPr>
          <a:xfrm>
            <a:off x="4718049" y="1799167"/>
            <a:ext cx="1852084" cy="2246769"/>
          </a:xfrm>
          <a:prstGeom prst="rect">
            <a:avLst/>
          </a:prstGeom>
          <a:noFill/>
        </p:spPr>
        <p:txBody>
          <a:bodyPr wrap="square" rtlCol="0">
            <a:spAutoFit/>
          </a:bodyPr>
          <a:lstStyle/>
          <a:p>
            <a:r>
              <a:rPr lang="en-US" sz="1400" b="1" dirty="0"/>
              <a:t>Six UK infrastructure </a:t>
            </a:r>
            <a:r>
              <a:rPr lang="en-US" sz="1400" b="1" dirty="0" err="1"/>
              <a:t>programmes</a:t>
            </a:r>
            <a:endParaRPr lang="en-US" sz="1400" b="1" dirty="0"/>
          </a:p>
          <a:p>
            <a:endParaRPr lang="en-US" sz="1400" b="1" dirty="0"/>
          </a:p>
          <a:p>
            <a:r>
              <a:rPr lang="en-US" sz="1400" b="1" dirty="0"/>
              <a:t>Sydney Water</a:t>
            </a:r>
          </a:p>
          <a:p>
            <a:endParaRPr lang="en-US" sz="1400" b="1" dirty="0"/>
          </a:p>
          <a:p>
            <a:r>
              <a:rPr lang="en-US" sz="1400" b="1" dirty="0"/>
              <a:t>Sharing experiences</a:t>
            </a:r>
          </a:p>
          <a:p>
            <a:endParaRPr lang="en-US" sz="1400" b="1" dirty="0"/>
          </a:p>
          <a:p>
            <a:r>
              <a:rPr lang="en-US" sz="1400" b="1" dirty="0"/>
              <a:t>Helping to develop Project 13</a:t>
            </a:r>
          </a:p>
          <a:p>
            <a:endParaRPr lang="en-US" sz="1400" b="1" dirty="0"/>
          </a:p>
        </p:txBody>
      </p:sp>
      <p:sp>
        <p:nvSpPr>
          <p:cNvPr id="10" name="TextBox 9"/>
          <p:cNvSpPr txBox="1"/>
          <p:nvPr/>
        </p:nvSpPr>
        <p:spPr>
          <a:xfrm>
            <a:off x="6775449" y="1799167"/>
            <a:ext cx="1852084" cy="2677656"/>
          </a:xfrm>
          <a:prstGeom prst="rect">
            <a:avLst/>
          </a:prstGeom>
          <a:noFill/>
        </p:spPr>
        <p:txBody>
          <a:bodyPr wrap="square" rtlCol="0">
            <a:spAutoFit/>
          </a:bodyPr>
          <a:lstStyle/>
          <a:p>
            <a:r>
              <a:rPr lang="en-US" sz="1400" b="1" dirty="0"/>
              <a:t>Challenging systemic blockers</a:t>
            </a:r>
          </a:p>
          <a:p>
            <a:endParaRPr lang="en-US" sz="1400" b="1" dirty="0"/>
          </a:p>
          <a:p>
            <a:r>
              <a:rPr lang="en-US" sz="1400" b="1" dirty="0"/>
              <a:t>Business cases</a:t>
            </a:r>
          </a:p>
          <a:p>
            <a:endParaRPr lang="en-US" sz="1400" b="1" dirty="0"/>
          </a:p>
          <a:p>
            <a:r>
              <a:rPr lang="en-US" sz="1400" b="1" dirty="0"/>
              <a:t>NZ Regulatory practices</a:t>
            </a:r>
          </a:p>
          <a:p>
            <a:endParaRPr lang="en-US" sz="1400" b="1" dirty="0"/>
          </a:p>
          <a:p>
            <a:r>
              <a:rPr lang="en-US" sz="1400" b="1" dirty="0"/>
              <a:t>NZ Procurement practices</a:t>
            </a:r>
          </a:p>
          <a:p>
            <a:endParaRPr lang="en-US" sz="1400" b="1" dirty="0"/>
          </a:p>
          <a:p>
            <a:r>
              <a:rPr lang="en-US" sz="1400" b="1" dirty="0"/>
              <a:t>Standard contracts</a:t>
            </a:r>
          </a:p>
        </p:txBody>
      </p:sp>
    </p:spTree>
    <p:extLst>
      <p:ext uri="{BB962C8B-B14F-4D97-AF65-F5344CB8AC3E}">
        <p14:creationId xmlns:p14="http://schemas.microsoft.com/office/powerpoint/2010/main" val="162993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E0AAC5A-4293-E146-AB23-3EEA1180A9AA}"/>
              </a:ext>
            </a:extLst>
          </p:cNvPr>
          <p:cNvSpPr/>
          <p:nvPr/>
        </p:nvSpPr>
        <p:spPr>
          <a:xfrm>
            <a:off x="2550912" y="-23814"/>
            <a:ext cx="6728026" cy="477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1166" y="435788"/>
            <a:ext cx="8448674" cy="4985980"/>
          </a:xfrm>
          <a:prstGeom prst="rect">
            <a:avLst/>
          </a:prstGeom>
          <a:noFill/>
        </p:spPr>
        <p:txBody>
          <a:bodyPr wrap="square" rtlCol="0">
            <a:spAutoFit/>
          </a:bodyPr>
          <a:lstStyle/>
          <a:p>
            <a:r>
              <a:rPr lang="en-GB" sz="2800" b="1" dirty="0">
                <a:solidFill>
                  <a:schemeClr val="accent6">
                    <a:lumMod val="75000"/>
                  </a:schemeClr>
                </a:solidFill>
              </a:rPr>
              <a:t>Progress</a:t>
            </a:r>
            <a:r>
              <a:rPr lang="en-GB" sz="2400" b="1" dirty="0">
                <a:solidFill>
                  <a:schemeClr val="accent6">
                    <a:lumMod val="75000"/>
                  </a:schemeClr>
                </a:solidFill>
              </a:rPr>
              <a:t> ….</a:t>
            </a:r>
            <a:r>
              <a:rPr lang="en-GB" sz="2400" dirty="0">
                <a:solidFill>
                  <a:schemeClr val="accent6">
                    <a:lumMod val="75000"/>
                  </a:schemeClr>
                </a:solidFill>
              </a:rPr>
              <a:t> </a:t>
            </a:r>
          </a:p>
          <a:p>
            <a:endParaRPr lang="en-GB" sz="2400" dirty="0">
              <a:solidFill>
                <a:srgbClr val="69A32F"/>
              </a:solidFill>
            </a:endParaRPr>
          </a:p>
          <a:p>
            <a:pPr marL="342900" indent="-342900">
              <a:buFont typeface="Arial" panose="020B0604020202020204" pitchFamily="34" charset="0"/>
              <a:buChar char="•"/>
            </a:pPr>
            <a:r>
              <a:rPr lang="en-GB" sz="2000" dirty="0">
                <a:solidFill>
                  <a:srgbClr val="000000"/>
                </a:solidFill>
              </a:rPr>
              <a:t>P13 Report 2016</a:t>
            </a:r>
          </a:p>
          <a:p>
            <a:pPr marL="342900" indent="-342900">
              <a:buFont typeface="Arial" panose="020B0604020202020204" pitchFamily="34" charset="0"/>
              <a:buChar char="•"/>
            </a:pPr>
            <a:r>
              <a:rPr lang="en-GB" sz="2000" dirty="0">
                <a:solidFill>
                  <a:srgbClr val="000000"/>
                </a:solidFill>
              </a:rPr>
              <a:t>Launch 2018</a:t>
            </a:r>
            <a:r>
              <a:rPr lang="en-GB" sz="2000" i="1" dirty="0">
                <a:solidFill>
                  <a:srgbClr val="000000"/>
                </a:solidFill>
              </a:rPr>
              <a:t> </a:t>
            </a:r>
          </a:p>
          <a:p>
            <a:pPr marL="342900" indent="-342900">
              <a:buFont typeface="Arial" panose="020B0604020202020204" pitchFamily="34" charset="0"/>
              <a:buChar char="•"/>
            </a:pPr>
            <a:endParaRPr lang="en-GB" sz="2000" i="1" dirty="0">
              <a:solidFill>
                <a:srgbClr val="000000"/>
              </a:solidFill>
            </a:endParaRPr>
          </a:p>
          <a:p>
            <a:pPr marL="342900" indent="-342900">
              <a:buFont typeface="Arial" panose="020B0604020202020204" pitchFamily="34" charset="0"/>
              <a:buChar char="•"/>
            </a:pPr>
            <a:endParaRPr lang="en-GB" sz="2000" i="1" dirty="0">
              <a:solidFill>
                <a:srgbClr val="000000"/>
              </a:solidFill>
            </a:endParaRPr>
          </a:p>
          <a:p>
            <a:pPr marL="342900" indent="-342900">
              <a:buFont typeface="Arial" panose="020B0604020202020204" pitchFamily="34" charset="0"/>
              <a:buChar char="•"/>
            </a:pPr>
            <a:endParaRPr lang="en-GB" sz="2000" i="1" dirty="0">
              <a:solidFill>
                <a:srgbClr val="000000"/>
              </a:solidFill>
            </a:endParaRPr>
          </a:p>
          <a:p>
            <a:pPr marL="342900" indent="-342900">
              <a:buFont typeface="Arial" panose="020B0604020202020204" pitchFamily="34" charset="0"/>
              <a:buChar char="•"/>
            </a:pPr>
            <a:endParaRPr lang="en-GB" sz="2000" i="1" dirty="0">
              <a:solidFill>
                <a:srgbClr val="000000"/>
              </a:solidFill>
            </a:endParaRPr>
          </a:p>
          <a:p>
            <a:pPr marL="342900" indent="-342900">
              <a:buFont typeface="Arial" panose="020B0604020202020204" pitchFamily="34" charset="0"/>
              <a:buChar char="•"/>
            </a:pPr>
            <a:r>
              <a:rPr lang="en-GB" sz="2000" dirty="0">
                <a:solidFill>
                  <a:srgbClr val="000000"/>
                </a:solidFill>
              </a:rPr>
              <a:t>Early Adopters 2018 - 2019</a:t>
            </a: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r>
              <a:rPr lang="en-GB" sz="2000" dirty="0">
                <a:solidFill>
                  <a:srgbClr val="000000"/>
                </a:solidFill>
              </a:rPr>
              <a:t>Structure for implementation phase</a:t>
            </a:r>
            <a:endParaRPr lang="en-GB" sz="2000" dirty="0"/>
          </a:p>
          <a:p>
            <a:r>
              <a:rPr lang="en-GB" sz="2400" dirty="0"/>
              <a:t> </a:t>
            </a:r>
            <a:endParaRPr lang="en-GB" sz="2400" dirty="0">
              <a:solidFill>
                <a:srgbClr val="69A32F"/>
              </a:solidFill>
            </a:endParaRPr>
          </a:p>
          <a:p>
            <a:endParaRPr lang="en-GB" dirty="0">
              <a:solidFill>
                <a:srgbClr val="000000"/>
              </a:solidFill>
            </a:endParaRPr>
          </a:p>
          <a:p>
            <a:pPr marL="342900" indent="-342900">
              <a:buFont typeface="Arial" panose="020B0604020202020204" pitchFamily="34" charset="0"/>
              <a:buChar char="•"/>
            </a:pPr>
            <a:endParaRPr lang="en-GB" sz="2400" dirty="0">
              <a:solidFill>
                <a:srgbClr val="69A32F"/>
              </a:solidFill>
            </a:endParaRPr>
          </a:p>
        </p:txBody>
      </p:sp>
      <p:pic>
        <p:nvPicPr>
          <p:cNvPr id="4" name="Picture 3">
            <a:extLst>
              <a:ext uri="{FF2B5EF4-FFF2-40B4-BE49-F238E27FC236}">
                <a16:creationId xmlns:a16="http://schemas.microsoft.com/office/drawing/2014/main" id="{8B9A0A3C-287A-D948-9448-EA4857715B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88108" y="234689"/>
            <a:ext cx="1046358" cy="1367924"/>
          </a:xfrm>
          <a:prstGeom prst="rect">
            <a:avLst/>
          </a:prstGeom>
        </p:spPr>
      </p:pic>
      <p:pic>
        <p:nvPicPr>
          <p:cNvPr id="5" name="Picture 4">
            <a:extLst>
              <a:ext uri="{FF2B5EF4-FFF2-40B4-BE49-F238E27FC236}">
                <a16:creationId xmlns:a16="http://schemas.microsoft.com/office/drawing/2014/main" id="{8FEA0A19-6F58-F54D-922C-4CF4F4B638A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364612" y="556110"/>
            <a:ext cx="1183414" cy="1741170"/>
          </a:xfrm>
          <a:prstGeom prst="rect">
            <a:avLst/>
          </a:prstGeom>
        </p:spPr>
      </p:pic>
      <p:pic>
        <p:nvPicPr>
          <p:cNvPr id="7" name="Picture 6">
            <a:extLst>
              <a:ext uri="{FF2B5EF4-FFF2-40B4-BE49-F238E27FC236}">
                <a16:creationId xmlns:a16="http://schemas.microsoft.com/office/drawing/2014/main" id="{38882D23-9EBC-D041-B462-EF0B4A6D7676}"/>
              </a:ext>
            </a:extLst>
          </p:cNvPr>
          <p:cNvPicPr/>
          <p:nvPr/>
        </p:nvPicPr>
        <p:blipFill rotWithShape="1">
          <a:blip r:embed="rId5" cstate="print">
            <a:extLst>
              <a:ext uri="{28A0092B-C50C-407E-A947-70E740481C1C}">
                <a14:useLocalDpi xmlns:a14="http://schemas.microsoft.com/office/drawing/2010/main" val="0"/>
              </a:ext>
            </a:extLst>
          </a:blip>
          <a:srcRect l="13757"/>
          <a:stretch/>
        </p:blipFill>
        <p:spPr>
          <a:xfrm>
            <a:off x="6366235" y="284020"/>
            <a:ext cx="1337600" cy="1821181"/>
          </a:xfrm>
          <a:prstGeom prst="rect">
            <a:avLst/>
          </a:prstGeom>
        </p:spPr>
      </p:pic>
      <p:pic>
        <p:nvPicPr>
          <p:cNvPr id="8" name="Picture 8" descr="Image result for environment agency">
            <a:extLst>
              <a:ext uri="{FF2B5EF4-FFF2-40B4-BE49-F238E27FC236}">
                <a16:creationId xmlns:a16="http://schemas.microsoft.com/office/drawing/2014/main" id="{E8211B3A-5730-F04C-8DD0-11F4BA1F97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8735" y="3359729"/>
            <a:ext cx="1554885" cy="63448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Related image">
            <a:extLst>
              <a:ext uri="{FF2B5EF4-FFF2-40B4-BE49-F238E27FC236}">
                <a16:creationId xmlns:a16="http://schemas.microsoft.com/office/drawing/2014/main" id="{820D5652-48E1-194C-B9FE-DFC8D68C15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54466" y="2692557"/>
            <a:ext cx="1526028" cy="76301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2" descr="Image result for national grid logo">
            <a:extLst>
              <a:ext uri="{FF2B5EF4-FFF2-40B4-BE49-F238E27FC236}">
                <a16:creationId xmlns:a16="http://schemas.microsoft.com/office/drawing/2014/main" id="{033536B9-B5BA-C847-8F78-D3DCA468B25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3835" y="4175989"/>
            <a:ext cx="1092552" cy="3776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8" descr="Image result for network Rail logo">
            <a:extLst>
              <a:ext uri="{FF2B5EF4-FFF2-40B4-BE49-F238E27FC236}">
                <a16:creationId xmlns:a16="http://schemas.microsoft.com/office/drawing/2014/main" id="{A29AD079-1006-8446-9E47-E2AE78D483B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2361" y="3961522"/>
            <a:ext cx="1195444" cy="59772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C:\Users\kHousley\AppData\Local\Microsoft\Windows\Temporary Internet Files\Content.Outlook\XGCDO5LH\AW Asset Delivery-L.jpg">
            <a:extLst>
              <a:ext uri="{FF2B5EF4-FFF2-40B4-BE49-F238E27FC236}">
                <a16:creationId xmlns:a16="http://schemas.microsoft.com/office/drawing/2014/main" id="{2D8B833A-4088-F34F-BEFC-D808FE58F33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4478" b="31996"/>
          <a:stretch/>
        </p:blipFill>
        <p:spPr bwMode="auto">
          <a:xfrm>
            <a:off x="7217554" y="3407414"/>
            <a:ext cx="1488946" cy="5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2" descr="Image result for sellafield logo">
            <a:extLst>
              <a:ext uri="{FF2B5EF4-FFF2-40B4-BE49-F238E27FC236}">
                <a16:creationId xmlns:a16="http://schemas.microsoft.com/office/drawing/2014/main" id="{6688DD5B-EA7E-CA4F-8C8A-F0422ADEA97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6635" y="3001391"/>
            <a:ext cx="1526029" cy="3776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sydney water logo">
            <a:extLst>
              <a:ext uri="{FF2B5EF4-FFF2-40B4-BE49-F238E27FC236}">
                <a16:creationId xmlns:a16="http://schemas.microsoft.com/office/drawing/2014/main" id="{8C37A126-5F39-4414-A67A-3C29820E2EE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9172" b="25741"/>
          <a:stretch/>
        </p:blipFill>
        <p:spPr bwMode="auto">
          <a:xfrm>
            <a:off x="6879684" y="2331246"/>
            <a:ext cx="1184937" cy="65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9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3466" y="1766882"/>
            <a:ext cx="2568381" cy="707886"/>
          </a:xfrm>
          <a:prstGeom prst="rect">
            <a:avLst/>
          </a:prstGeom>
        </p:spPr>
        <p:txBody>
          <a:bodyPr wrap="none">
            <a:spAutoFit/>
          </a:bodyPr>
          <a:lstStyle/>
          <a:p>
            <a:pPr algn="ctr"/>
            <a:r>
              <a:rPr lang="en-GB" sz="4000" b="1" dirty="0">
                <a:solidFill>
                  <a:schemeClr val="accent6">
                    <a:lumMod val="75000"/>
                  </a:schemeClr>
                </a:solidFill>
              </a:rPr>
              <a:t>Questions?</a:t>
            </a:r>
          </a:p>
        </p:txBody>
      </p:sp>
    </p:spTree>
    <p:extLst>
      <p:ext uri="{BB962C8B-B14F-4D97-AF65-F5344CB8AC3E}">
        <p14:creationId xmlns:p14="http://schemas.microsoft.com/office/powerpoint/2010/main" val="27175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6CE26CF-66B2-4500-A68E-D96B53A3DC1E}"/>
              </a:ext>
            </a:extLst>
          </p:cNvPr>
          <p:cNvSpPr/>
          <p:nvPr/>
        </p:nvSpPr>
        <p:spPr>
          <a:xfrm>
            <a:off x="-72078" y="3791680"/>
            <a:ext cx="9304977" cy="983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66FF14E-45C5-4613-ACF6-C7690A9FA848}"/>
              </a:ext>
            </a:extLst>
          </p:cNvPr>
          <p:cNvSpPr>
            <a:spLocks noGrp="1"/>
          </p:cNvSpPr>
          <p:nvPr>
            <p:ph type="body" sz="quarter" idx="13"/>
          </p:nvPr>
        </p:nvSpPr>
        <p:spPr>
          <a:xfrm>
            <a:off x="255600" y="82800"/>
            <a:ext cx="8191519" cy="801605"/>
          </a:xfrm>
        </p:spPr>
        <p:txBody>
          <a:bodyPr>
            <a:normAutofit/>
          </a:bodyPr>
          <a:lstStyle/>
          <a:p>
            <a:r>
              <a:rPr lang="en-NZ" sz="2800" dirty="0">
                <a:solidFill>
                  <a:schemeClr val="accent6">
                    <a:lumMod val="75000"/>
                  </a:schemeClr>
                </a:solidFill>
                <a:latin typeface="+mn-lt"/>
                <a:cs typeface="+mn-cs"/>
              </a:rPr>
              <a:t>ICE in NZ – P13 Community of Practice</a:t>
            </a:r>
          </a:p>
        </p:txBody>
      </p:sp>
      <p:sp>
        <p:nvSpPr>
          <p:cNvPr id="3" name="TextBox 2">
            <a:extLst>
              <a:ext uri="{FF2B5EF4-FFF2-40B4-BE49-F238E27FC236}">
                <a16:creationId xmlns:a16="http://schemas.microsoft.com/office/drawing/2014/main" id="{63CA7651-1EC2-4A5B-9A6F-8D02678E8F65}"/>
              </a:ext>
            </a:extLst>
          </p:cNvPr>
          <p:cNvSpPr txBox="1"/>
          <p:nvPr/>
        </p:nvSpPr>
        <p:spPr>
          <a:xfrm>
            <a:off x="179544" y="929358"/>
            <a:ext cx="6676091"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Seeks to foster a New Zealand community group of Clients and key industry members.</a:t>
            </a:r>
          </a:p>
          <a:p>
            <a:pPr marL="285750" lvl="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A space to discuss international and local examples of best-practice in the transition towards enterprise models of delivery.</a:t>
            </a:r>
          </a:p>
          <a:p>
            <a:pPr marL="285750" lvl="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Constrain an extensive subject matter into key focus areas we believe to be applicable to our unique environment.</a:t>
            </a:r>
          </a:p>
          <a:p>
            <a:pPr marL="285750" lvl="0" indent="-285750">
              <a:buFont typeface="Arial" panose="020B0604020202020204" pitchFamily="34" charset="0"/>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26" name="Picture 2" descr="Image result for sydney water logo">
            <a:extLst>
              <a:ext uri="{FF2B5EF4-FFF2-40B4-BE49-F238E27FC236}">
                <a16:creationId xmlns:a16="http://schemas.microsoft.com/office/drawing/2014/main" id="{94CADF25-8883-48AD-8D9F-D848FBF8A6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72" b="25741"/>
          <a:stretch/>
        </p:blipFill>
        <p:spPr bwMode="auto">
          <a:xfrm>
            <a:off x="3080660" y="3952693"/>
            <a:ext cx="1370427" cy="7549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ka Kotahi NZ Transport Agency logo">
            <a:extLst>
              <a:ext uri="{FF2B5EF4-FFF2-40B4-BE49-F238E27FC236}">
                <a16:creationId xmlns:a16="http://schemas.microsoft.com/office/drawing/2014/main" id="{01C88E65-3F9D-4E57-B321-98D2E6BC8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74" t="12627" r="6987" b="15557"/>
          <a:stretch/>
        </p:blipFill>
        <p:spPr bwMode="auto">
          <a:xfrm>
            <a:off x="505599" y="4055323"/>
            <a:ext cx="2266950" cy="577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watercare logo">
            <a:extLst>
              <a:ext uri="{FF2B5EF4-FFF2-40B4-BE49-F238E27FC236}">
                <a16:creationId xmlns:a16="http://schemas.microsoft.com/office/drawing/2014/main" id="{143E19E1-9A20-4B66-876B-8745C5D290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876" b="31532"/>
          <a:stretch/>
        </p:blipFill>
        <p:spPr bwMode="auto">
          <a:xfrm>
            <a:off x="4759198" y="3997325"/>
            <a:ext cx="1792006" cy="596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piritahi logo">
            <a:extLst>
              <a:ext uri="{FF2B5EF4-FFF2-40B4-BE49-F238E27FC236}">
                <a16:creationId xmlns:a16="http://schemas.microsoft.com/office/drawing/2014/main" id="{7ABB00A8-09F5-438E-A72D-B5C4B88D85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5635" y="4170981"/>
            <a:ext cx="1792006" cy="46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9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311589-6F5D-404F-8563-88311191B249}"/>
              </a:ext>
            </a:extLst>
          </p:cNvPr>
          <p:cNvPicPr>
            <a:picLocks noChangeAspect="1"/>
          </p:cNvPicPr>
          <p:nvPr/>
        </p:nvPicPr>
        <p:blipFill>
          <a:blip r:embed="rId3"/>
          <a:stretch>
            <a:fillRect/>
          </a:stretch>
        </p:blipFill>
        <p:spPr>
          <a:xfrm>
            <a:off x="2216727" y="2739640"/>
            <a:ext cx="4067412" cy="2027794"/>
          </a:xfrm>
          <a:prstGeom prst="rect">
            <a:avLst/>
          </a:prstGeom>
        </p:spPr>
      </p:pic>
      <p:sp>
        <p:nvSpPr>
          <p:cNvPr id="4" name="Slide Number Placeholder 3">
            <a:extLst>
              <a:ext uri="{FF2B5EF4-FFF2-40B4-BE49-F238E27FC236}">
                <a16:creationId xmlns:a16="http://schemas.microsoft.com/office/drawing/2014/main" id="{5CF46CA5-159D-4824-B3DB-2BE3B78ED51D}"/>
              </a:ext>
            </a:extLst>
          </p:cNvPr>
          <p:cNvSpPr>
            <a:spLocks noGrp="1"/>
          </p:cNvSpPr>
          <p:nvPr>
            <p:ph type="sldNum" sz="quarter" idx="4294967295"/>
          </p:nvPr>
        </p:nvSpPr>
        <p:spPr>
          <a:xfrm>
            <a:off x="7134231" y="4873627"/>
            <a:ext cx="2009775" cy="101600"/>
          </a:xfrm>
          <a:prstGeom prst="rect">
            <a:avLst/>
          </a:prstGeom>
        </p:spPr>
        <p:txBody>
          <a:bodyPr/>
          <a:lstStyle/>
          <a:p>
            <a:pPr algn="r" defTabSz="914378">
              <a:defRPr/>
            </a:pPr>
            <a:fld id="{2490C926-4C7A-4456-B603-8FB00524CD8E}" type="slidenum">
              <a:rPr lang="en-GB" sz="700">
                <a:solidFill>
                  <a:prstClr val="black"/>
                </a:solidFill>
                <a:latin typeface="Arial"/>
              </a:rPr>
              <a:pPr algn="r" defTabSz="914378">
                <a:defRPr/>
              </a:pPr>
              <a:t>3</a:t>
            </a:fld>
            <a:endParaRPr lang="en-GB" sz="700" dirty="0">
              <a:solidFill>
                <a:prstClr val="black"/>
              </a:solidFill>
              <a:latin typeface="Arial"/>
            </a:endParaRPr>
          </a:p>
        </p:txBody>
      </p:sp>
      <p:sp>
        <p:nvSpPr>
          <p:cNvPr id="8" name="Content Placeholder 4">
            <a:extLst>
              <a:ext uri="{FF2B5EF4-FFF2-40B4-BE49-F238E27FC236}">
                <a16:creationId xmlns:a16="http://schemas.microsoft.com/office/drawing/2014/main" id="{929FF5DA-474C-4399-812E-2D2971DD066E}"/>
              </a:ext>
            </a:extLst>
          </p:cNvPr>
          <p:cNvSpPr txBox="1">
            <a:spLocks/>
          </p:cNvSpPr>
          <p:nvPr/>
        </p:nvSpPr>
        <p:spPr>
          <a:xfrm>
            <a:off x="64889" y="2422948"/>
            <a:ext cx="3548745" cy="588197"/>
          </a:xfrm>
          <a:prstGeom prst="rect">
            <a:avLst/>
          </a:prstGeom>
        </p:spPr>
        <p:txBody>
          <a:bodyPr vert="horz" lIns="0" tIns="0" rIns="0" bIns="0" rtlCol="0" anchor="t" anchorCtr="0">
            <a:noAutofit/>
          </a:bodyPr>
          <a:lstStyle>
            <a:lvl1pPr marL="171326" indent="-171326" algn="l" defTabSz="685273" rtl="0" eaLnBrk="1" latinLnBrk="0" hangingPunct="1">
              <a:lnSpc>
                <a:spcPct val="90000"/>
              </a:lnSpc>
              <a:spcBef>
                <a:spcPts val="750"/>
              </a:spcBef>
              <a:buClr>
                <a:schemeClr val="accent1"/>
              </a:buClr>
              <a:buFont typeface="Arial"/>
              <a:buChar char="•"/>
              <a:defRPr sz="1200" kern="1200">
                <a:solidFill>
                  <a:schemeClr val="tx1"/>
                </a:solidFill>
                <a:latin typeface="Arial"/>
                <a:ea typeface="+mn-ea"/>
                <a:cs typeface="Arial"/>
              </a:defRPr>
            </a:lvl1pPr>
            <a:lvl2pPr marL="513977" indent="-171326" algn="l" defTabSz="685273"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a:ea typeface="+mn-ea"/>
                <a:cs typeface="Arial"/>
              </a:defRPr>
            </a:lvl2pPr>
            <a:lvl3pPr marL="856598" indent="-171326" algn="l" defTabSz="685273" rtl="0" eaLnBrk="1" latinLnBrk="0" hangingPunct="1">
              <a:lnSpc>
                <a:spcPct val="90000"/>
              </a:lnSpc>
              <a:spcBef>
                <a:spcPts val="375"/>
              </a:spcBef>
              <a:buClr>
                <a:schemeClr val="accent1"/>
              </a:buClr>
              <a:buFont typeface="Arial" panose="020B0604020202020204" pitchFamily="34" charset="0"/>
              <a:buChar char="•"/>
              <a:defRPr sz="1100" kern="1200">
                <a:solidFill>
                  <a:schemeClr val="tx1"/>
                </a:solidFill>
                <a:latin typeface="Arial"/>
                <a:ea typeface="+mn-ea"/>
                <a:cs typeface="Arial"/>
              </a:defRPr>
            </a:lvl3pPr>
            <a:lvl4pPr marL="1199220" indent="-171326" algn="l" defTabSz="685273" rtl="0" eaLnBrk="1" latinLnBrk="0" hangingPunct="1">
              <a:lnSpc>
                <a:spcPct val="90000"/>
              </a:lnSpc>
              <a:spcBef>
                <a:spcPts val="375"/>
              </a:spcBef>
              <a:buClr>
                <a:schemeClr val="accent1"/>
              </a:buClr>
              <a:buFont typeface="Arial" panose="020B0604020202020204" pitchFamily="34" charset="0"/>
              <a:buChar char="•"/>
              <a:defRPr sz="1100" kern="1200">
                <a:solidFill>
                  <a:schemeClr val="tx1"/>
                </a:solidFill>
                <a:latin typeface="Arial"/>
                <a:ea typeface="+mn-ea"/>
                <a:cs typeface="Arial"/>
              </a:defRPr>
            </a:lvl4pPr>
            <a:lvl5pPr marL="1541843" indent="-171326" algn="l" defTabSz="685273" rtl="0" eaLnBrk="1" latinLnBrk="0" hangingPunct="1">
              <a:lnSpc>
                <a:spcPct val="90000"/>
              </a:lnSpc>
              <a:spcBef>
                <a:spcPts val="375"/>
              </a:spcBef>
              <a:buClr>
                <a:schemeClr val="accent1"/>
              </a:buClr>
              <a:buFont typeface="Arial" panose="020B0604020202020204" pitchFamily="34" charset="0"/>
              <a:buChar char="•"/>
              <a:defRPr sz="1100" kern="1200">
                <a:solidFill>
                  <a:schemeClr val="tx1"/>
                </a:solidFill>
                <a:latin typeface="Arial"/>
                <a:ea typeface="+mn-ea"/>
                <a:cs typeface="Arial"/>
              </a:defRPr>
            </a:lvl5pPr>
            <a:lvl6pPr marL="1884493"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130"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766"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417"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buClr>
                <a:srgbClr val="31B7BC"/>
              </a:buClr>
              <a:buFont typeface="Arial"/>
              <a:buNone/>
              <a:defRPr/>
            </a:pPr>
            <a:r>
              <a:rPr lang="en-GB" sz="800" dirty="0">
                <a:solidFill>
                  <a:schemeClr val="tx1">
                    <a:lumMod val="65000"/>
                    <a:lumOff val="35000"/>
                  </a:schemeClr>
                </a:solidFill>
              </a:rPr>
              <a:t>Source: McKinsey&amp;Company, “The construction productivity imperative” By S Changali, A Mohammad and M van Nieuwland, July 2015</a:t>
            </a:r>
          </a:p>
          <a:p>
            <a:pPr marL="0" indent="0">
              <a:lnSpc>
                <a:spcPct val="100000"/>
              </a:lnSpc>
              <a:spcBef>
                <a:spcPts val="0"/>
              </a:spcBef>
              <a:buClr>
                <a:srgbClr val="31B7BC"/>
              </a:buClr>
              <a:buFont typeface="Arial"/>
              <a:buNone/>
              <a:defRPr/>
            </a:pPr>
            <a:endParaRPr lang="en-GB" sz="800" dirty="0">
              <a:solidFill>
                <a:schemeClr val="tx1">
                  <a:lumMod val="65000"/>
                  <a:lumOff val="35000"/>
                </a:schemeClr>
              </a:solidFill>
            </a:endParaRPr>
          </a:p>
          <a:p>
            <a:pPr marL="0" indent="0">
              <a:lnSpc>
                <a:spcPct val="100000"/>
              </a:lnSpc>
              <a:spcBef>
                <a:spcPts val="0"/>
              </a:spcBef>
              <a:buClr>
                <a:srgbClr val="31B7BC"/>
              </a:buClr>
              <a:buFont typeface="Arial"/>
              <a:buNone/>
              <a:defRPr/>
            </a:pPr>
            <a:endParaRPr lang="en-US" sz="800" dirty="0">
              <a:solidFill>
                <a:schemeClr val="tx1">
                  <a:lumMod val="65000"/>
                  <a:lumOff val="35000"/>
                </a:schemeClr>
              </a:solidFill>
              <a:latin typeface="Arial" charset="0"/>
              <a:ea typeface="Arial" charset="0"/>
              <a:cs typeface="Arial" charset="0"/>
            </a:endParaRPr>
          </a:p>
        </p:txBody>
      </p:sp>
      <p:sp>
        <p:nvSpPr>
          <p:cNvPr id="10" name="Text Placeholder 2">
            <a:extLst>
              <a:ext uri="{FF2B5EF4-FFF2-40B4-BE49-F238E27FC236}">
                <a16:creationId xmlns:a16="http://schemas.microsoft.com/office/drawing/2014/main" id="{4663AA4E-04B1-46FE-87E3-894D451236D2}"/>
              </a:ext>
            </a:extLst>
          </p:cNvPr>
          <p:cNvSpPr txBox="1">
            <a:spLocks/>
          </p:cNvSpPr>
          <p:nvPr/>
        </p:nvSpPr>
        <p:spPr>
          <a:xfrm>
            <a:off x="253752" y="81907"/>
            <a:ext cx="6701229" cy="583282"/>
          </a:xfrm>
          <a:prstGeom prst="rect">
            <a:avLst/>
          </a:prstGeom>
        </p:spPr>
        <p:txBody>
          <a:bodyPr wrap="square" lIns="0" rIns="0" spcCol="288000">
            <a:noAutofit/>
          </a:bodyPr>
          <a:lstStyle>
            <a:lvl1pPr indent="0" defTabSz="914400">
              <a:spcBef>
                <a:spcPts val="0"/>
              </a:spcBef>
              <a:buFont typeface="Arial" pitchFamily="34" charset="0"/>
              <a:buNone/>
              <a:defRPr sz="2800" b="1" i="0" spc="0" baseline="0">
                <a:solidFill>
                  <a:srgbClr val="1CACCE"/>
                </a:solidFill>
                <a:latin typeface="+mj-lt"/>
                <a:cs typeface="Arial" pitchFamily="34" charset="0"/>
              </a:defRPr>
            </a:lvl1pPr>
            <a:lvl2pPr marL="742950" indent="-285750" defTabSz="914400">
              <a:spcBef>
                <a:spcPct val="20000"/>
              </a:spcBef>
              <a:buFont typeface="Arial" pitchFamily="34" charset="0"/>
              <a:buChar char="–"/>
              <a:defRPr sz="2800"/>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n-GB" dirty="0">
                <a:solidFill>
                  <a:schemeClr val="accent6">
                    <a:lumMod val="75000"/>
                  </a:schemeClr>
                </a:solidFill>
              </a:rPr>
              <a:t>Why we need a new approach</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11" t="24819" r="20555" b="14674"/>
          <a:stretch/>
        </p:blipFill>
        <p:spPr bwMode="auto">
          <a:xfrm>
            <a:off x="253752" y="704226"/>
            <a:ext cx="2795551" cy="167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4">
            <a:extLst>
              <a:ext uri="{FF2B5EF4-FFF2-40B4-BE49-F238E27FC236}">
                <a16:creationId xmlns:a16="http://schemas.microsoft.com/office/drawing/2014/main" id="{EDE8AE15-74CB-4359-9FFB-19F133B636C3}"/>
              </a:ext>
            </a:extLst>
          </p:cNvPr>
          <p:cNvSpPr txBox="1">
            <a:spLocks/>
          </p:cNvSpPr>
          <p:nvPr/>
        </p:nvSpPr>
        <p:spPr>
          <a:xfrm>
            <a:off x="2569291" y="688016"/>
            <a:ext cx="1341685" cy="396734"/>
          </a:xfrm>
          <a:prstGeom prst="wedgeRoundRectCallout">
            <a:avLst>
              <a:gd name="adj1" fmla="val -22371"/>
              <a:gd name="adj2" fmla="val 47369"/>
              <a:gd name="adj3" fmla="val 16667"/>
            </a:avLst>
          </a:prstGeom>
          <a:solidFill>
            <a:srgbClr val="1B8ACF"/>
          </a:solidFill>
        </p:spPr>
        <p:txBody>
          <a:bodyPr wrap="square" lIns="0" rIns="0" spcCol="288000" anchor="ctr" anchorCtr="0">
            <a:noAutofit/>
          </a:bodyPr>
          <a:lstStyle>
            <a:defPPr>
              <a:defRPr lang="en-US"/>
            </a:defPPr>
            <a:lvl1pPr indent="0" defTabSz="914400">
              <a:spcBef>
                <a:spcPts val="0"/>
              </a:spcBef>
              <a:buFont typeface="Arial" pitchFamily="34" charset="0"/>
              <a:buNone/>
              <a:defRPr sz="2800" b="1" i="0" spc="0" baseline="0">
                <a:solidFill>
                  <a:srgbClr val="1CACCE"/>
                </a:solidFill>
                <a:latin typeface="+mj-lt"/>
                <a:cs typeface="Arial" pitchFamily="34" charset="0"/>
              </a:defRPr>
            </a:lvl1pPr>
            <a:lvl2pPr marL="742950" indent="-285750" defTabSz="914400">
              <a:spcBef>
                <a:spcPct val="20000"/>
              </a:spcBef>
              <a:buFont typeface="Arial" pitchFamily="34" charset="0"/>
              <a:buChar char="–"/>
              <a:defRPr sz="2800"/>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algn="ctr"/>
            <a:r>
              <a:rPr lang="en-GB" sz="1600" b="0" dirty="0">
                <a:solidFill>
                  <a:schemeClr val="bg1"/>
                </a:solidFill>
              </a:rPr>
              <a:t>Productivity</a:t>
            </a:r>
          </a:p>
        </p:txBody>
      </p:sp>
      <p:sp>
        <p:nvSpPr>
          <p:cNvPr id="2" name="Content Placeholder 4">
            <a:extLst>
              <a:ext uri="{FF2B5EF4-FFF2-40B4-BE49-F238E27FC236}">
                <a16:creationId xmlns:a16="http://schemas.microsoft.com/office/drawing/2014/main" id="{D2D493EC-401F-134A-ADD0-B5B833968E17}"/>
              </a:ext>
            </a:extLst>
          </p:cNvPr>
          <p:cNvSpPr txBox="1">
            <a:spLocks/>
          </p:cNvSpPr>
          <p:nvPr/>
        </p:nvSpPr>
        <p:spPr>
          <a:xfrm>
            <a:off x="6533999" y="1274914"/>
            <a:ext cx="1341685" cy="531955"/>
          </a:xfrm>
          <a:prstGeom prst="wedgeRoundRectCallout">
            <a:avLst>
              <a:gd name="adj1" fmla="val -22371"/>
              <a:gd name="adj2" fmla="val 47369"/>
              <a:gd name="adj3" fmla="val 16667"/>
            </a:avLst>
          </a:prstGeom>
          <a:solidFill>
            <a:srgbClr val="1B8ACF"/>
          </a:solidFill>
        </p:spPr>
        <p:txBody>
          <a:bodyPr wrap="square" lIns="0" rIns="0" spcCol="288000" anchor="ctr" anchorCtr="0">
            <a:noAutofit/>
          </a:bodyPr>
          <a:lstStyle>
            <a:defPPr>
              <a:defRPr lang="en-US"/>
            </a:defPPr>
            <a:lvl1pPr indent="0" defTabSz="914400">
              <a:spcBef>
                <a:spcPts val="0"/>
              </a:spcBef>
              <a:buFont typeface="Arial" pitchFamily="34" charset="0"/>
              <a:buNone/>
              <a:defRPr sz="2800" b="1" i="0" spc="0" baseline="0">
                <a:solidFill>
                  <a:srgbClr val="1CACCE"/>
                </a:solidFill>
                <a:latin typeface="+mj-lt"/>
                <a:cs typeface="Arial" pitchFamily="34" charset="0"/>
              </a:defRPr>
            </a:lvl1pPr>
            <a:lvl2pPr marL="742950" indent="-285750" defTabSz="914400">
              <a:spcBef>
                <a:spcPct val="20000"/>
              </a:spcBef>
              <a:buFont typeface="Arial" pitchFamily="34" charset="0"/>
              <a:buChar char="–"/>
              <a:defRPr sz="2800"/>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algn="ctr"/>
            <a:r>
              <a:rPr lang="en-GB" sz="1600" b="0" dirty="0">
                <a:solidFill>
                  <a:schemeClr val="bg1"/>
                </a:solidFill>
              </a:rPr>
              <a:t>Unsustainable Industry</a:t>
            </a:r>
          </a:p>
        </p:txBody>
      </p:sp>
      <p:pic>
        <p:nvPicPr>
          <p:cNvPr id="3" name="Picture 2" descr="http://www.theconstructionindex.co.uk/img-cache/7453f3b2159a5eb5f7f738c2132f496f/560x0_1503667290_chart-2.jpg">
            <a:hlinkClick r:id="rId5"/>
            <a:extLst>
              <a:ext uri="{FF2B5EF4-FFF2-40B4-BE49-F238E27FC236}">
                <a16:creationId xmlns:a16="http://schemas.microsoft.com/office/drawing/2014/main" id="{0E16315A-5BF0-214D-A331-796C5DE9A1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0342" y="852107"/>
            <a:ext cx="2373657" cy="13775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8E91E7D-D9F5-B34F-AC39-E71161B4268C}"/>
              </a:ext>
            </a:extLst>
          </p:cNvPr>
          <p:cNvSpPr txBox="1">
            <a:spLocks/>
          </p:cNvSpPr>
          <p:nvPr/>
        </p:nvSpPr>
        <p:spPr>
          <a:xfrm>
            <a:off x="4160342" y="2272818"/>
            <a:ext cx="3609865" cy="588197"/>
          </a:xfrm>
          <a:prstGeom prst="rect">
            <a:avLst/>
          </a:prstGeom>
        </p:spPr>
        <p:txBody>
          <a:bodyPr vert="horz" lIns="0" tIns="0" rIns="0" bIns="0" rtlCol="0" anchor="t" anchorCtr="0">
            <a:noAutofit/>
          </a:bodyPr>
          <a:lstStyle>
            <a:lvl1pPr marL="171326" indent="-171326" algn="l" defTabSz="685273" rtl="0" eaLnBrk="1" latinLnBrk="0" hangingPunct="1">
              <a:lnSpc>
                <a:spcPct val="90000"/>
              </a:lnSpc>
              <a:spcBef>
                <a:spcPts val="750"/>
              </a:spcBef>
              <a:buClr>
                <a:schemeClr val="accent1"/>
              </a:buClr>
              <a:buFont typeface="Arial"/>
              <a:buChar char="•"/>
              <a:defRPr sz="1200" kern="1200">
                <a:solidFill>
                  <a:schemeClr val="tx1"/>
                </a:solidFill>
                <a:latin typeface="Arial"/>
                <a:ea typeface="+mn-ea"/>
                <a:cs typeface="Arial"/>
              </a:defRPr>
            </a:lvl1pPr>
            <a:lvl2pPr marL="513977" indent="-171326" algn="l" defTabSz="685273"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Arial"/>
                <a:ea typeface="+mn-ea"/>
                <a:cs typeface="Arial"/>
              </a:defRPr>
            </a:lvl2pPr>
            <a:lvl3pPr marL="856598" indent="-171326" algn="l" defTabSz="685273" rtl="0" eaLnBrk="1" latinLnBrk="0" hangingPunct="1">
              <a:lnSpc>
                <a:spcPct val="90000"/>
              </a:lnSpc>
              <a:spcBef>
                <a:spcPts val="375"/>
              </a:spcBef>
              <a:buClr>
                <a:schemeClr val="accent1"/>
              </a:buClr>
              <a:buFont typeface="Arial" panose="020B0604020202020204" pitchFamily="34" charset="0"/>
              <a:buChar char="•"/>
              <a:defRPr sz="1100" kern="1200">
                <a:solidFill>
                  <a:schemeClr val="tx1"/>
                </a:solidFill>
                <a:latin typeface="Arial"/>
                <a:ea typeface="+mn-ea"/>
                <a:cs typeface="Arial"/>
              </a:defRPr>
            </a:lvl3pPr>
            <a:lvl4pPr marL="1199220" indent="-171326" algn="l" defTabSz="685273" rtl="0" eaLnBrk="1" latinLnBrk="0" hangingPunct="1">
              <a:lnSpc>
                <a:spcPct val="90000"/>
              </a:lnSpc>
              <a:spcBef>
                <a:spcPts val="375"/>
              </a:spcBef>
              <a:buClr>
                <a:schemeClr val="accent1"/>
              </a:buClr>
              <a:buFont typeface="Arial" panose="020B0604020202020204" pitchFamily="34" charset="0"/>
              <a:buChar char="•"/>
              <a:defRPr sz="1100" kern="1200">
                <a:solidFill>
                  <a:schemeClr val="tx1"/>
                </a:solidFill>
                <a:latin typeface="Arial"/>
                <a:ea typeface="+mn-ea"/>
                <a:cs typeface="Arial"/>
              </a:defRPr>
            </a:lvl4pPr>
            <a:lvl5pPr marL="1541843" indent="-171326" algn="l" defTabSz="685273" rtl="0" eaLnBrk="1" latinLnBrk="0" hangingPunct="1">
              <a:lnSpc>
                <a:spcPct val="90000"/>
              </a:lnSpc>
              <a:spcBef>
                <a:spcPts val="375"/>
              </a:spcBef>
              <a:buClr>
                <a:schemeClr val="accent1"/>
              </a:buClr>
              <a:buFont typeface="Arial" panose="020B0604020202020204" pitchFamily="34" charset="0"/>
              <a:buChar char="•"/>
              <a:defRPr sz="1100" kern="1200">
                <a:solidFill>
                  <a:schemeClr val="tx1"/>
                </a:solidFill>
                <a:latin typeface="Arial"/>
                <a:ea typeface="+mn-ea"/>
                <a:cs typeface="Arial"/>
              </a:defRPr>
            </a:lvl5pPr>
            <a:lvl6pPr marL="1884493"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130"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766"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417" indent="-171326" algn="l" defTabSz="68527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buClr>
                <a:srgbClr val="31B7BC"/>
              </a:buClr>
              <a:buFont typeface="Arial"/>
              <a:buNone/>
              <a:defRPr/>
            </a:pPr>
            <a:r>
              <a:rPr lang="en-GB" sz="800" dirty="0">
                <a:solidFill>
                  <a:schemeClr val="tx1">
                    <a:lumMod val="65000"/>
                    <a:lumOff val="35000"/>
                  </a:schemeClr>
                </a:solidFill>
              </a:rPr>
              <a:t>Source: Construction Leadership Council, “The Farmer Review – Modernise or Die” By M. Farmer 2016</a:t>
            </a:r>
          </a:p>
          <a:p>
            <a:pPr marL="0" indent="0">
              <a:lnSpc>
                <a:spcPct val="100000"/>
              </a:lnSpc>
              <a:spcBef>
                <a:spcPts val="0"/>
              </a:spcBef>
              <a:buClr>
                <a:srgbClr val="31B7BC"/>
              </a:buClr>
              <a:buFont typeface="Arial"/>
              <a:buNone/>
              <a:defRPr/>
            </a:pPr>
            <a:endParaRPr lang="en-GB" sz="800" dirty="0">
              <a:solidFill>
                <a:prstClr val="black"/>
              </a:solidFill>
            </a:endParaRPr>
          </a:p>
          <a:p>
            <a:pPr marL="0" indent="0">
              <a:lnSpc>
                <a:spcPct val="100000"/>
              </a:lnSpc>
              <a:spcBef>
                <a:spcPts val="0"/>
              </a:spcBef>
              <a:buClr>
                <a:srgbClr val="31B7BC"/>
              </a:buClr>
              <a:buFont typeface="Arial"/>
              <a:buNone/>
              <a:defRPr/>
            </a:pPr>
            <a:endParaRPr lang="en-US" sz="800" dirty="0">
              <a:solidFill>
                <a:prstClr val="black"/>
              </a:solidFill>
              <a:latin typeface="Arial" charset="0"/>
              <a:ea typeface="Arial" charset="0"/>
              <a:cs typeface="Arial" charset="0"/>
            </a:endParaRPr>
          </a:p>
        </p:txBody>
      </p:sp>
      <p:sp>
        <p:nvSpPr>
          <p:cNvPr id="19" name="Content Placeholder 4">
            <a:extLst>
              <a:ext uri="{FF2B5EF4-FFF2-40B4-BE49-F238E27FC236}">
                <a16:creationId xmlns:a16="http://schemas.microsoft.com/office/drawing/2014/main" id="{C46A0105-7F9D-1247-8FAC-07E714D0E401}"/>
              </a:ext>
            </a:extLst>
          </p:cNvPr>
          <p:cNvSpPr txBox="1">
            <a:spLocks/>
          </p:cNvSpPr>
          <p:nvPr/>
        </p:nvSpPr>
        <p:spPr>
          <a:xfrm>
            <a:off x="5731781" y="2892040"/>
            <a:ext cx="1341685" cy="531955"/>
          </a:xfrm>
          <a:prstGeom prst="wedgeRoundRectCallout">
            <a:avLst>
              <a:gd name="adj1" fmla="val -22371"/>
              <a:gd name="adj2" fmla="val 47369"/>
              <a:gd name="adj3" fmla="val 16667"/>
            </a:avLst>
          </a:prstGeom>
          <a:solidFill>
            <a:srgbClr val="1B8ACF"/>
          </a:solidFill>
        </p:spPr>
        <p:txBody>
          <a:bodyPr wrap="square" lIns="0" rIns="0" spcCol="288000" anchor="ctr" anchorCtr="0">
            <a:noAutofit/>
          </a:bodyPr>
          <a:lstStyle>
            <a:defPPr>
              <a:defRPr lang="en-US"/>
            </a:defPPr>
            <a:lvl1pPr indent="0" defTabSz="914400">
              <a:spcBef>
                <a:spcPts val="0"/>
              </a:spcBef>
              <a:buFont typeface="Arial" pitchFamily="34" charset="0"/>
              <a:buNone/>
              <a:defRPr sz="2800" b="1" i="0" spc="0" baseline="0">
                <a:solidFill>
                  <a:srgbClr val="1CACCE"/>
                </a:solidFill>
                <a:latin typeface="+mj-lt"/>
                <a:cs typeface="Arial" pitchFamily="34" charset="0"/>
              </a:defRPr>
            </a:lvl1pPr>
            <a:lvl2pPr marL="742950" indent="-285750" defTabSz="914400">
              <a:spcBef>
                <a:spcPct val="20000"/>
              </a:spcBef>
              <a:buFont typeface="Arial" pitchFamily="34" charset="0"/>
              <a:buChar char="–"/>
              <a:defRPr sz="2800"/>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algn="ctr"/>
            <a:r>
              <a:rPr lang="en-GB" sz="1600" b="0" dirty="0">
                <a:solidFill>
                  <a:schemeClr val="bg1"/>
                </a:solidFill>
              </a:rPr>
              <a:t>Digital Transformation</a:t>
            </a:r>
          </a:p>
        </p:txBody>
      </p:sp>
    </p:spTree>
    <p:extLst>
      <p:ext uri="{BB962C8B-B14F-4D97-AF65-F5344CB8AC3E}">
        <p14:creationId xmlns:p14="http://schemas.microsoft.com/office/powerpoint/2010/main" val="355326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263525"/>
            <a:ext cx="3068819" cy="523220"/>
          </a:xfrm>
          <a:prstGeom prst="rect">
            <a:avLst/>
          </a:prstGeom>
          <a:noFill/>
        </p:spPr>
        <p:txBody>
          <a:bodyPr wrap="none" rtlCol="0">
            <a:spAutoFit/>
          </a:bodyPr>
          <a:lstStyle/>
          <a:p>
            <a:r>
              <a:rPr lang="en-GB" sz="2800" b="1" dirty="0">
                <a:solidFill>
                  <a:schemeClr val="accent6">
                    <a:lumMod val="75000"/>
                  </a:schemeClr>
                </a:solidFill>
              </a:rPr>
              <a:t>What is Project 13?</a:t>
            </a:r>
          </a:p>
        </p:txBody>
      </p:sp>
      <p:sp>
        <p:nvSpPr>
          <p:cNvPr id="4" name="TextBox 3"/>
          <p:cNvSpPr txBox="1"/>
          <p:nvPr/>
        </p:nvSpPr>
        <p:spPr>
          <a:xfrm>
            <a:off x="695325" y="922867"/>
            <a:ext cx="8143876" cy="4278094"/>
          </a:xfrm>
          <a:prstGeom prst="rect">
            <a:avLst/>
          </a:prstGeom>
          <a:noFill/>
        </p:spPr>
        <p:txBody>
          <a:bodyPr wrap="square" rtlCol="0">
            <a:spAutoFit/>
          </a:bodyPr>
          <a:lstStyle/>
          <a:p>
            <a:pPr marL="285750" lvl="0" indent="-285750">
              <a:buFont typeface="Arial" panose="020B0604020202020204" pitchFamily="34" charset="0"/>
              <a:buChar char="•"/>
            </a:pPr>
            <a:r>
              <a:rPr lang="en-GB" sz="2200" dirty="0"/>
              <a:t>An industry-led movement to improve the way high performance infrastructure is delivered.</a:t>
            </a:r>
          </a:p>
          <a:p>
            <a:pPr marL="285750" lvl="0" indent="-285750">
              <a:buFont typeface="Arial" panose="020B0604020202020204" pitchFamily="34" charset="0"/>
              <a:buChar char="•"/>
            </a:pPr>
            <a:r>
              <a:rPr lang="en-GB" sz="2200" dirty="0"/>
              <a:t>Moving from transactional business models to collaborative business models. </a:t>
            </a:r>
          </a:p>
          <a:p>
            <a:pPr marL="285750" lvl="0" indent="-285750">
              <a:buFont typeface="Arial" panose="020B0604020202020204" pitchFamily="34" charset="0"/>
              <a:buChar char="•"/>
            </a:pPr>
            <a:r>
              <a:rPr lang="en-US" sz="2200" dirty="0"/>
              <a:t>Being adopted on some of the UK’s largest projects and internationally, bringing together skills and technologies in a collaborative environment</a:t>
            </a:r>
            <a:endParaRPr lang="en-GB" sz="2200" dirty="0"/>
          </a:p>
          <a:p>
            <a:pPr marL="285750" lvl="0" indent="-285750">
              <a:buFont typeface="Arial" panose="020B0604020202020204" pitchFamily="34" charset="0"/>
              <a:buChar char="•"/>
            </a:pPr>
            <a:r>
              <a:rPr lang="en-US" sz="2200" dirty="0"/>
              <a:t>Building a sustainable future for the construction industry, creating a more highly skilled workforce and creating infrastructure that represents better value for all. </a:t>
            </a:r>
            <a:endParaRPr lang="en-GB" sz="2200" dirty="0"/>
          </a:p>
          <a:p>
            <a:pPr marL="457200" indent="-457200">
              <a:buFont typeface="Arial" panose="020B0604020202020204" pitchFamily="34" charset="0"/>
              <a:buChar char="•"/>
            </a:pPr>
            <a:endParaRPr lang="en-GB" sz="2400" dirty="0">
              <a:solidFill>
                <a:schemeClr val="tx1">
                  <a:lumMod val="65000"/>
                  <a:lumOff val="35000"/>
                </a:schemeClr>
              </a:solidFill>
            </a:endParaRPr>
          </a:p>
          <a:p>
            <a:pPr marL="457200" indent="-457200">
              <a:buFont typeface="Arial" panose="020B0604020202020204" pitchFamily="34" charset="0"/>
              <a:buChar char="•"/>
            </a:pP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53136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42A7A38-489C-4639-AB58-6F3D943BCA8E}"/>
              </a:ext>
            </a:extLst>
          </p:cNvPr>
          <p:cNvSpPr/>
          <p:nvPr/>
        </p:nvSpPr>
        <p:spPr>
          <a:xfrm>
            <a:off x="-72078" y="7937"/>
            <a:ext cx="9304977" cy="476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p:cNvSpPr>
            <a:spLocks noGrp="1"/>
          </p:cNvSpPr>
          <p:nvPr>
            <p:ph type="body" sz="quarter" idx="13"/>
          </p:nvPr>
        </p:nvSpPr>
        <p:spPr>
          <a:xfrm>
            <a:off x="772014" y="183329"/>
            <a:ext cx="8191519" cy="684504"/>
          </a:xfrm>
        </p:spPr>
        <p:txBody>
          <a:bodyPr>
            <a:normAutofit/>
          </a:bodyPr>
          <a:lstStyle/>
          <a:p>
            <a:r>
              <a:rPr lang="en-GB" sz="2800" dirty="0">
                <a:solidFill>
                  <a:schemeClr val="accent6">
                    <a:lumMod val="75000"/>
                  </a:schemeClr>
                </a:solidFill>
                <a:latin typeface="+mj-lt"/>
              </a:rPr>
              <a:t>From transactions to enterprises</a:t>
            </a:r>
          </a:p>
        </p:txBody>
      </p:sp>
      <p:pic>
        <p:nvPicPr>
          <p:cNvPr id="2050" name="Picture 2">
            <a:extLst>
              <a:ext uri="{FF2B5EF4-FFF2-40B4-BE49-F238E27FC236}">
                <a16:creationId xmlns:a16="http://schemas.microsoft.com/office/drawing/2014/main" id="{EC5C9EDA-12BA-4735-B150-D3852ECB39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26" r="56729" b="49890"/>
          <a:stretch/>
        </p:blipFill>
        <p:spPr bwMode="auto">
          <a:xfrm>
            <a:off x="711274" y="643466"/>
            <a:ext cx="3314626" cy="3965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C187E97-29D3-4238-8197-701CF25228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428" t="55487" r="19877" b="2968"/>
          <a:stretch/>
        </p:blipFill>
        <p:spPr bwMode="auto">
          <a:xfrm>
            <a:off x="4159049" y="643466"/>
            <a:ext cx="4273677" cy="347541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FC711EF1-FF7F-43C6-959E-340A8555F7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5679" y="194864"/>
            <a:ext cx="587477" cy="602879"/>
          </a:xfrm>
          <a:prstGeom prst="rect">
            <a:avLst/>
          </a:prstGeom>
        </p:spPr>
      </p:pic>
    </p:spTree>
    <p:extLst>
      <p:ext uri="{BB962C8B-B14F-4D97-AF65-F5344CB8AC3E}">
        <p14:creationId xmlns:p14="http://schemas.microsoft.com/office/powerpoint/2010/main" val="2042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388" y="475877"/>
            <a:ext cx="4136062" cy="42889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695326" y="1879252"/>
            <a:ext cx="2099954" cy="1384995"/>
          </a:xfrm>
          <a:prstGeom prst="rect">
            <a:avLst/>
          </a:prstGeom>
          <a:noFill/>
        </p:spPr>
        <p:txBody>
          <a:bodyPr wrap="none" rtlCol="0">
            <a:spAutoFit/>
          </a:bodyPr>
          <a:lstStyle/>
          <a:p>
            <a:r>
              <a:rPr lang="en-GB" sz="2800" dirty="0">
                <a:solidFill>
                  <a:srgbClr val="69A32F"/>
                </a:solidFill>
              </a:rPr>
              <a:t>Governance</a:t>
            </a:r>
          </a:p>
          <a:p>
            <a:r>
              <a:rPr lang="en-GB" sz="2800" dirty="0">
                <a:solidFill>
                  <a:srgbClr val="69A32F"/>
                </a:solidFill>
              </a:rPr>
              <a:t>Organisation</a:t>
            </a:r>
          </a:p>
          <a:p>
            <a:r>
              <a:rPr lang="en-GB" sz="2800" dirty="0">
                <a:solidFill>
                  <a:srgbClr val="69A32F"/>
                </a:solidFill>
              </a:rPr>
              <a:t>Integration</a:t>
            </a:r>
          </a:p>
        </p:txBody>
      </p:sp>
      <p:sp>
        <p:nvSpPr>
          <p:cNvPr id="4" name="TextBox 3"/>
          <p:cNvSpPr txBox="1"/>
          <p:nvPr/>
        </p:nvSpPr>
        <p:spPr>
          <a:xfrm>
            <a:off x="695326" y="3546493"/>
            <a:ext cx="3867150" cy="523220"/>
          </a:xfrm>
          <a:prstGeom prst="rect">
            <a:avLst/>
          </a:prstGeom>
          <a:noFill/>
        </p:spPr>
        <p:txBody>
          <a:bodyPr wrap="square" rtlCol="0">
            <a:spAutoFit/>
          </a:bodyPr>
          <a:lstStyle/>
          <a:p>
            <a:r>
              <a:rPr lang="en-GB" sz="2800" dirty="0">
                <a:solidFill>
                  <a:schemeClr val="accent6">
                    <a:lumMod val="75000"/>
                  </a:schemeClr>
                </a:solidFill>
              </a:rPr>
              <a:t>Digital transformation</a:t>
            </a:r>
            <a:endParaRPr lang="en-GB" sz="2800" dirty="0">
              <a:solidFill>
                <a:srgbClr val="1CACCE"/>
              </a:solidFill>
            </a:endParaRPr>
          </a:p>
        </p:txBody>
      </p:sp>
      <p:sp>
        <p:nvSpPr>
          <p:cNvPr id="5" name="Text Placeholder 3"/>
          <p:cNvSpPr>
            <a:spLocks noGrp="1"/>
          </p:cNvSpPr>
          <p:nvPr>
            <p:ph type="body" sz="quarter" idx="13"/>
          </p:nvPr>
        </p:nvSpPr>
        <p:spPr>
          <a:xfrm>
            <a:off x="772014" y="183329"/>
            <a:ext cx="8191519" cy="684504"/>
          </a:xfrm>
        </p:spPr>
        <p:txBody>
          <a:bodyPr>
            <a:normAutofit/>
          </a:bodyPr>
          <a:lstStyle/>
          <a:p>
            <a:r>
              <a:rPr lang="en-GB" sz="2800" dirty="0">
                <a:solidFill>
                  <a:schemeClr val="accent6">
                    <a:lumMod val="75000"/>
                  </a:schemeClr>
                </a:solidFill>
                <a:latin typeface="+mj-lt"/>
              </a:rPr>
              <a:t>Core Principles</a:t>
            </a:r>
          </a:p>
        </p:txBody>
      </p:sp>
      <p:sp>
        <p:nvSpPr>
          <p:cNvPr id="8" name="TextBox 7">
            <a:extLst>
              <a:ext uri="{FF2B5EF4-FFF2-40B4-BE49-F238E27FC236}">
                <a16:creationId xmlns:a16="http://schemas.microsoft.com/office/drawing/2014/main" id="{1968493F-FF6C-4994-9D73-C9AE9FE280E2}"/>
              </a:ext>
            </a:extLst>
          </p:cNvPr>
          <p:cNvSpPr txBox="1"/>
          <p:nvPr/>
        </p:nvSpPr>
        <p:spPr>
          <a:xfrm>
            <a:off x="695326" y="1073786"/>
            <a:ext cx="3867150" cy="523220"/>
          </a:xfrm>
          <a:prstGeom prst="rect">
            <a:avLst/>
          </a:prstGeom>
          <a:noFill/>
        </p:spPr>
        <p:txBody>
          <a:bodyPr wrap="square" rtlCol="0">
            <a:spAutoFit/>
          </a:bodyPr>
          <a:lstStyle/>
          <a:p>
            <a:r>
              <a:rPr lang="en-GB" sz="2800" dirty="0">
                <a:solidFill>
                  <a:srgbClr val="1CACCE"/>
                </a:solidFill>
              </a:rPr>
              <a:t>Capable owner</a:t>
            </a:r>
          </a:p>
        </p:txBody>
      </p:sp>
    </p:spTree>
    <p:extLst>
      <p:ext uri="{BB962C8B-B14F-4D97-AF65-F5344CB8AC3E}">
        <p14:creationId xmlns:p14="http://schemas.microsoft.com/office/powerpoint/2010/main" val="92620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99217" y="602901"/>
          <a:ext cx="8683484" cy="4169207"/>
        </p:xfrm>
        <a:graphic>
          <a:graphicData uri="http://schemas.openxmlformats.org/drawingml/2006/table">
            <a:tbl>
              <a:tblPr firstRow="1" bandRow="1">
                <a:tableStyleId>{2D5ABB26-0587-4C30-8999-92F81FD0307C}</a:tableStyleId>
              </a:tblPr>
              <a:tblGrid>
                <a:gridCol w="4651138">
                  <a:extLst>
                    <a:ext uri="{9D8B030D-6E8A-4147-A177-3AD203B41FA5}">
                      <a16:colId xmlns:a16="http://schemas.microsoft.com/office/drawing/2014/main" val="20000"/>
                    </a:ext>
                  </a:extLst>
                </a:gridCol>
                <a:gridCol w="4032346">
                  <a:extLst>
                    <a:ext uri="{9D8B030D-6E8A-4147-A177-3AD203B41FA5}">
                      <a16:colId xmlns:a16="http://schemas.microsoft.com/office/drawing/2014/main" val="20001"/>
                    </a:ext>
                  </a:extLst>
                </a:gridCol>
              </a:tblGrid>
              <a:tr h="380284">
                <a:tc>
                  <a:txBody>
                    <a:bodyPr/>
                    <a:lstStyle/>
                    <a:p>
                      <a:pPr algn="l"/>
                      <a:r>
                        <a:rPr lang="en-GB" sz="1800" b="1" dirty="0">
                          <a:ln w="9525">
                            <a:noFill/>
                          </a:ln>
                          <a:solidFill>
                            <a:srgbClr val="1B8ACF"/>
                          </a:solidFill>
                          <a:latin typeface="+mn-lt"/>
                          <a:cs typeface="Arial" panose="020B0604020202020204" pitchFamily="34" charset="0"/>
                        </a:rPr>
                        <a:t>From Growth</a:t>
                      </a:r>
                      <a:r>
                        <a:rPr lang="en-GB" sz="1800" b="1" baseline="0" dirty="0">
                          <a:ln w="9525">
                            <a:noFill/>
                          </a:ln>
                          <a:solidFill>
                            <a:srgbClr val="1B8ACF"/>
                          </a:solidFill>
                          <a:latin typeface="+mn-lt"/>
                          <a:cs typeface="Arial" panose="020B0604020202020204" pitchFamily="34" charset="0"/>
                        </a:rPr>
                        <a:t> </a:t>
                      </a:r>
                      <a:endParaRPr lang="en-GB" sz="1800" b="1" dirty="0">
                        <a:ln w="9525">
                          <a:noFill/>
                        </a:ln>
                        <a:solidFill>
                          <a:srgbClr val="1B8ACF"/>
                        </a:solidFill>
                        <a:latin typeface="+mn-lt"/>
                        <a:cs typeface="Arial" panose="020B0604020202020204" pitchFamily="34" charset="0"/>
                      </a:endParaRPr>
                    </a:p>
                  </a:txBody>
                  <a:tcP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en-GB" sz="1800" b="1" dirty="0">
                          <a:ln w="9525">
                            <a:noFill/>
                          </a:ln>
                          <a:solidFill>
                            <a:srgbClr val="1B8ACF"/>
                          </a:solidFill>
                          <a:latin typeface="+mn-lt"/>
                          <a:cs typeface="Arial" panose="020B0604020202020204" pitchFamily="34" charset="0"/>
                        </a:rPr>
                        <a:t>To</a:t>
                      </a:r>
                      <a:r>
                        <a:rPr lang="en-GB" sz="1800" b="1" dirty="0">
                          <a:ln w="9525">
                            <a:noFill/>
                          </a:ln>
                          <a:solidFill>
                            <a:srgbClr val="009695"/>
                          </a:solidFill>
                          <a:latin typeface="+mn-lt"/>
                          <a:cs typeface="Arial" panose="020B0604020202020204" pitchFamily="34" charset="0"/>
                        </a:rPr>
                        <a:t> </a:t>
                      </a:r>
                      <a:r>
                        <a:rPr lang="en-GB" sz="1800" b="1" dirty="0">
                          <a:ln w="9525">
                            <a:noFill/>
                          </a:ln>
                          <a:solidFill>
                            <a:srgbClr val="1B8ACF"/>
                          </a:solidFill>
                          <a:latin typeface="+mn-lt"/>
                          <a:cs typeface="Arial" panose="020B0604020202020204" pitchFamily="34" charset="0"/>
                        </a:rPr>
                        <a:t>Maturity</a:t>
                      </a:r>
                    </a:p>
                  </a:txBody>
                  <a:tcP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2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Focus on asset creation</a:t>
                      </a:r>
                    </a:p>
                  </a:txBody>
                  <a:tcPr marT="34290" marB="34290" anchor="ctr">
                    <a:lnT w="9525" cap="flat" cmpd="sng" algn="ctr">
                      <a:solidFill>
                        <a:schemeClr val="tx1"/>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tc>
                  <a:txBody>
                    <a:bodyPr/>
                    <a:lstStyle/>
                    <a:p>
                      <a:r>
                        <a:rPr lang="en-GB" sz="1400" dirty="0">
                          <a:solidFill>
                            <a:srgbClr val="000000"/>
                          </a:solidFill>
                        </a:rPr>
                        <a:t>Focus on asset management and operation</a:t>
                      </a:r>
                      <a:endParaRPr lang="en-GB" sz="1400" dirty="0"/>
                    </a:p>
                  </a:txBody>
                  <a:tcPr marT="34290" marB="34290" anchor="ctr">
                    <a:lnT w="9525" cap="flat" cmpd="sng" algn="ctr">
                      <a:solidFill>
                        <a:schemeClr val="tx1"/>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extLst>
                  <a:ext uri="{0D108BD9-81ED-4DB2-BD59-A6C34878D82A}">
                    <a16:rowId xmlns:a16="http://schemas.microsoft.com/office/drawing/2014/main" val="10001"/>
                  </a:ext>
                </a:extLst>
              </a:tr>
              <a:tr h="402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Focus on cost of initial build</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tc>
                  <a:txBody>
                    <a:bodyPr/>
                    <a:lstStyle/>
                    <a:p>
                      <a:r>
                        <a:rPr lang="en-GB" sz="1400" dirty="0"/>
                        <a:t>Focus on long</a:t>
                      </a:r>
                      <a:r>
                        <a:rPr lang="en-GB" sz="1400" baseline="0" dirty="0"/>
                        <a:t> term performance</a:t>
                      </a:r>
                      <a:endParaRPr lang="en-GB" sz="1400" dirty="0"/>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extLst>
                  <a:ext uri="{0D108BD9-81ED-4DB2-BD59-A6C34878D82A}">
                    <a16:rowId xmlns:a16="http://schemas.microsoft.com/office/drawing/2014/main" val="1845750262"/>
                  </a:ext>
                </a:extLst>
              </a:tr>
              <a:tr h="402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Outputs for Clients</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tc>
                  <a:txBody>
                    <a:bodyPr/>
                    <a:lstStyle/>
                    <a:p>
                      <a:r>
                        <a:rPr lang="en-GB" sz="1400" dirty="0">
                          <a:solidFill>
                            <a:srgbClr val="000000"/>
                          </a:solidFill>
                        </a:rPr>
                        <a:t>Outcomes for the ultimate customers</a:t>
                      </a:r>
                      <a:endParaRPr lang="en-GB" sz="1400" dirty="0"/>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extLst>
                  <a:ext uri="{0D108BD9-81ED-4DB2-BD59-A6C34878D82A}">
                    <a16:rowId xmlns:a16="http://schemas.microsoft.com/office/drawing/2014/main" val="10002"/>
                  </a:ext>
                </a:extLst>
              </a:tr>
              <a:tr h="471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Traditional constructed solutions</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Innovative integrated digital/physical solutions</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extLst>
                  <a:ext uri="{0D108BD9-81ED-4DB2-BD59-A6C34878D82A}">
                    <a16:rowId xmlns:a16="http://schemas.microsoft.com/office/drawing/2014/main" val="10004"/>
                  </a:ext>
                </a:extLst>
              </a:tr>
              <a:tr h="502920">
                <a:tc>
                  <a:txBody>
                    <a:bodyPr/>
                    <a:lstStyle/>
                    <a:p>
                      <a:r>
                        <a:rPr lang="en-GB" sz="1400" dirty="0"/>
                        <a:t>Fragmented,</a:t>
                      </a:r>
                      <a:r>
                        <a:rPr lang="en-GB" sz="1400" baseline="0" dirty="0"/>
                        <a:t> siloed organisations</a:t>
                      </a:r>
                      <a:endParaRPr lang="en-GB" sz="1400" dirty="0"/>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Integrated enterprise team</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extLst>
                  <a:ext uri="{0D108BD9-81ED-4DB2-BD59-A6C34878D82A}">
                    <a16:rowId xmlns:a16="http://schemas.microsoft.com/office/drawing/2014/main" val="10005"/>
                  </a:ext>
                </a:extLst>
              </a:tr>
              <a:tr h="402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Limited</a:t>
                      </a:r>
                      <a:r>
                        <a:rPr lang="en-GB" sz="1400" baseline="0" dirty="0">
                          <a:solidFill>
                            <a:srgbClr val="000000"/>
                          </a:solidFill>
                        </a:rPr>
                        <a:t> reward for developing </a:t>
                      </a:r>
                      <a:r>
                        <a:rPr lang="en-GB" sz="1400" dirty="0">
                          <a:solidFill>
                            <a:srgbClr val="000000"/>
                          </a:solidFill>
                        </a:rPr>
                        <a:t>skills</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Incentivised to improve skills</a:t>
                      </a:r>
                      <a:r>
                        <a:rPr lang="en-GB" sz="1400" baseline="0" dirty="0">
                          <a:solidFill>
                            <a:srgbClr val="000000"/>
                          </a:solidFill>
                        </a:rPr>
                        <a:t> and staff productivity</a:t>
                      </a:r>
                      <a:endParaRPr lang="en-GB" sz="1400" dirty="0">
                        <a:solidFill>
                          <a:srgbClr val="000000"/>
                        </a:solidFill>
                      </a:endParaRP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extLst>
                  <a:ext uri="{0D108BD9-81ED-4DB2-BD59-A6C34878D82A}">
                    <a16:rowId xmlns:a16="http://schemas.microsoft.com/office/drawing/2014/main" val="10008"/>
                  </a:ext>
                </a:extLst>
              </a:tr>
              <a:tr h="402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Purchase scope</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Reward outcomes + performance</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extLst>
                  <a:ext uri="{0D108BD9-81ED-4DB2-BD59-A6C34878D82A}">
                    <a16:rowId xmlns:a16="http://schemas.microsoft.com/office/drawing/2014/main" val="10006"/>
                  </a:ext>
                </a:extLst>
              </a:tr>
              <a:tr h="402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Short term transactional relationships</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 Long term sustainable enterprises</a:t>
                      </a:r>
                    </a:p>
                  </a:txBody>
                  <a:tcPr marT="34290" marB="34290" anchor="ctr">
                    <a:lnT w="9525" cap="flat" cmpd="sng" algn="ctr">
                      <a:solidFill>
                        <a:srgbClr val="009695"/>
                      </a:solidFill>
                      <a:prstDash val="solid"/>
                      <a:round/>
                      <a:headEnd type="none" w="med" len="med"/>
                      <a:tailEnd type="none" w="med" len="med"/>
                    </a:lnT>
                    <a:lnB w="9525" cap="flat" cmpd="sng" algn="ctr">
                      <a:solidFill>
                        <a:srgbClr val="009695"/>
                      </a:solidFill>
                      <a:prstDash val="solid"/>
                      <a:round/>
                      <a:headEnd type="none" w="med" len="med"/>
                      <a:tailEnd type="none" w="med" len="med"/>
                    </a:lnB>
                  </a:tcPr>
                </a:tc>
                <a:extLst>
                  <a:ext uri="{0D108BD9-81ED-4DB2-BD59-A6C34878D82A}">
                    <a16:rowId xmlns:a16="http://schemas.microsoft.com/office/drawing/2014/main" val="10007"/>
                  </a:ext>
                </a:extLst>
              </a:tr>
              <a:tr h="402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Transfer risk</a:t>
                      </a:r>
                    </a:p>
                  </a:txBody>
                  <a:tcPr marT="34290" marB="34290" anchor="ctr">
                    <a:lnT w="9525" cap="flat" cmpd="sng" algn="ctr">
                      <a:solidFill>
                        <a:srgbClr val="009695"/>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Incentives joint performance</a:t>
                      </a:r>
                    </a:p>
                  </a:txBody>
                  <a:tcPr marT="34290" marB="34290" anchor="ctr">
                    <a:lnT w="9525" cap="flat" cmpd="sng" algn="ctr">
                      <a:solidFill>
                        <a:srgbClr val="009695"/>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2" name="Text Placeholder 23"/>
          <p:cNvSpPr txBox="1">
            <a:spLocks/>
          </p:cNvSpPr>
          <p:nvPr/>
        </p:nvSpPr>
        <p:spPr>
          <a:xfrm>
            <a:off x="442246" y="50813"/>
            <a:ext cx="4572000" cy="538162"/>
          </a:xfrm>
          <a:prstGeom prst="rect">
            <a:avLst/>
          </a:prstGeom>
        </p:spPr>
        <p:txBody>
          <a:bodyPr wrap="square" lIns="0" rIns="0" spcCol="288000">
            <a:normAutofit/>
          </a:bodyPr>
          <a:lstStyle>
            <a:lvl1pPr indent="0" defTabSz="914400">
              <a:spcBef>
                <a:spcPts val="0"/>
              </a:spcBef>
              <a:buFont typeface="Arial" pitchFamily="34" charset="0"/>
              <a:buNone/>
              <a:defRPr sz="2800" b="1" i="0" spc="0" baseline="0">
                <a:solidFill>
                  <a:srgbClr val="1CACCE"/>
                </a:solidFill>
                <a:latin typeface="+mj-lt"/>
                <a:cs typeface="Arial" pitchFamily="34" charset="0"/>
              </a:defRPr>
            </a:lvl1pPr>
            <a:lvl2pPr marL="742950" indent="-285750" defTabSz="914400">
              <a:spcBef>
                <a:spcPct val="20000"/>
              </a:spcBef>
              <a:buFont typeface="Arial" pitchFamily="34" charset="0"/>
              <a:buChar char="–"/>
              <a:defRPr sz="2800"/>
            </a:lvl2pPr>
            <a:lvl3pPr marL="1143000" indent="-228600" defTabSz="914400">
              <a:spcBef>
                <a:spcPct val="20000"/>
              </a:spcBef>
              <a:buFont typeface="Arial" pitchFamily="34" charset="0"/>
              <a:buChar char="•"/>
              <a:defRPr sz="2400"/>
            </a:lvl3pPr>
            <a:lvl4pPr marL="1600200" indent="-228600" defTabSz="914400">
              <a:spcBef>
                <a:spcPct val="20000"/>
              </a:spcBef>
              <a:buFont typeface="Arial" pitchFamily="34" charset="0"/>
              <a:buChar char="–"/>
              <a:defRPr sz="2000"/>
            </a:lvl4pPr>
            <a:lvl5pPr marL="2057400" indent="-228600" defTabSz="914400">
              <a:spcBef>
                <a:spcPct val="20000"/>
              </a:spcBef>
              <a:buFont typeface="Arial" pitchFamily="34" charset="0"/>
              <a:buChar char="»"/>
              <a:defRPr sz="2000"/>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r>
              <a:rPr lang="en-GB" dirty="0">
                <a:solidFill>
                  <a:schemeClr val="accent6">
                    <a:lumMod val="75000"/>
                  </a:schemeClr>
                </a:solidFill>
              </a:rPr>
              <a:t>A </a:t>
            </a:r>
            <a:r>
              <a:rPr lang="en-US" dirty="0">
                <a:solidFill>
                  <a:schemeClr val="accent6">
                    <a:lumMod val="75000"/>
                  </a:schemeClr>
                </a:solidFill>
              </a:rPr>
              <a:t>shift in </a:t>
            </a:r>
            <a:r>
              <a:rPr lang="en-GB" dirty="0">
                <a:solidFill>
                  <a:schemeClr val="accent6">
                    <a:lumMod val="75000"/>
                  </a:schemeClr>
                </a:solidFill>
              </a:rPr>
              <a:t>our </a:t>
            </a:r>
            <a:r>
              <a:rPr lang="en-US" dirty="0">
                <a:solidFill>
                  <a:schemeClr val="accent6">
                    <a:lumMod val="75000"/>
                  </a:schemeClr>
                </a:solidFill>
              </a:rPr>
              <a:t>thinking</a:t>
            </a:r>
          </a:p>
        </p:txBody>
      </p:sp>
      <p:sp>
        <p:nvSpPr>
          <p:cNvPr id="3" name="Right Arrow 2"/>
          <p:cNvSpPr/>
          <p:nvPr/>
        </p:nvSpPr>
        <p:spPr>
          <a:xfrm>
            <a:off x="3228226" y="997418"/>
            <a:ext cx="1653871" cy="1180706"/>
          </a:xfrm>
          <a:prstGeom prst="rightArrow">
            <a:avLst/>
          </a:prstGeom>
          <a:solidFill>
            <a:srgbClr val="1B8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Customer focus</a:t>
            </a:r>
          </a:p>
        </p:txBody>
      </p:sp>
      <p:sp>
        <p:nvSpPr>
          <p:cNvPr id="5" name="Right Arrow 4"/>
          <p:cNvSpPr/>
          <p:nvPr/>
        </p:nvSpPr>
        <p:spPr>
          <a:xfrm>
            <a:off x="3228227" y="3565026"/>
            <a:ext cx="1653871" cy="1180706"/>
          </a:xfrm>
          <a:prstGeom prst="rightArrow">
            <a:avLst/>
          </a:prstGeom>
          <a:solidFill>
            <a:srgbClr val="1B8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Sustainable Industry</a:t>
            </a:r>
          </a:p>
        </p:txBody>
      </p:sp>
      <p:sp>
        <p:nvSpPr>
          <p:cNvPr id="6" name="Right Arrow 5"/>
          <p:cNvSpPr/>
          <p:nvPr/>
        </p:nvSpPr>
        <p:spPr>
          <a:xfrm>
            <a:off x="3228227" y="2255648"/>
            <a:ext cx="1653871" cy="1180706"/>
          </a:xfrm>
          <a:prstGeom prst="rightArrow">
            <a:avLst/>
          </a:prstGeom>
          <a:solidFill>
            <a:srgbClr val="1B8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Integrated</a:t>
            </a:r>
          </a:p>
        </p:txBody>
      </p:sp>
    </p:spTree>
    <p:extLst>
      <p:ext uri="{BB962C8B-B14F-4D97-AF65-F5344CB8AC3E}">
        <p14:creationId xmlns:p14="http://schemas.microsoft.com/office/powerpoint/2010/main" val="279567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113" y="551068"/>
            <a:ext cx="8818033" cy="1261884"/>
          </a:xfrm>
          <a:prstGeom prst="rect">
            <a:avLst/>
          </a:prstGeom>
          <a:noFill/>
        </p:spPr>
        <p:txBody>
          <a:bodyPr wrap="square" rtlCol="0">
            <a:spAutoFit/>
          </a:bodyPr>
          <a:lstStyle/>
          <a:p>
            <a:r>
              <a:rPr lang="en-GB" sz="1600" dirty="0">
                <a:solidFill>
                  <a:schemeClr val="accent6">
                    <a:lumMod val="75000"/>
                  </a:schemeClr>
                </a:solidFill>
              </a:rPr>
              <a:t>Alignment</a:t>
            </a:r>
            <a:r>
              <a:rPr lang="en-GB" sz="1600" dirty="0">
                <a:solidFill>
                  <a:srgbClr val="69A32F"/>
                </a:solidFill>
              </a:rPr>
              <a:t> </a:t>
            </a:r>
            <a:r>
              <a:rPr lang="mr-IN" sz="1600" dirty="0">
                <a:solidFill>
                  <a:srgbClr val="000000"/>
                </a:solidFill>
              </a:rPr>
              <a:t>–</a:t>
            </a:r>
            <a:r>
              <a:rPr lang="en-GB" sz="1600" dirty="0">
                <a:solidFill>
                  <a:srgbClr val="000000"/>
                </a:solidFill>
              </a:rPr>
              <a:t> </a:t>
            </a:r>
            <a:r>
              <a:rPr lang="en-GB" sz="1400" dirty="0">
                <a:solidFill>
                  <a:srgbClr val="000000"/>
                </a:solidFill>
              </a:rPr>
              <a:t>commercial relationships should be aligned with achieving the owner’s outcomes.</a:t>
            </a:r>
          </a:p>
          <a:p>
            <a:endParaRPr lang="en-GB" sz="1400" dirty="0">
              <a:solidFill>
                <a:srgbClr val="69A32F"/>
              </a:solidFill>
            </a:endParaRPr>
          </a:p>
          <a:p>
            <a:r>
              <a:rPr lang="en-GB" sz="1600" dirty="0">
                <a:solidFill>
                  <a:schemeClr val="accent6">
                    <a:lumMod val="75000"/>
                  </a:schemeClr>
                </a:solidFill>
              </a:rPr>
              <a:t>Rewards</a:t>
            </a:r>
            <a:r>
              <a:rPr lang="en-GB" sz="1600" dirty="0">
                <a:solidFill>
                  <a:srgbClr val="69A32F"/>
                </a:solidFill>
              </a:rPr>
              <a:t> </a:t>
            </a:r>
            <a:r>
              <a:rPr lang="mr-IN" sz="1600" dirty="0">
                <a:solidFill>
                  <a:srgbClr val="000000"/>
                </a:solidFill>
              </a:rPr>
              <a:t>–</a:t>
            </a:r>
            <a:r>
              <a:rPr lang="en-GB" sz="1600" dirty="0">
                <a:solidFill>
                  <a:srgbClr val="000000"/>
                </a:solidFill>
              </a:rPr>
              <a:t> </a:t>
            </a:r>
            <a:r>
              <a:rPr lang="en-GB" sz="1400" dirty="0">
                <a:solidFill>
                  <a:srgbClr val="000000"/>
                </a:solidFill>
              </a:rPr>
              <a:t>the parties rewards should be based on the value they add in achieving the outcomes. </a:t>
            </a:r>
          </a:p>
          <a:p>
            <a:endParaRPr lang="en-GB" sz="1400" dirty="0">
              <a:solidFill>
                <a:srgbClr val="69A32F"/>
              </a:solidFill>
            </a:endParaRPr>
          </a:p>
          <a:p>
            <a:r>
              <a:rPr lang="en-GB" sz="1600" dirty="0">
                <a:solidFill>
                  <a:schemeClr val="accent6">
                    <a:lumMod val="75000"/>
                  </a:schemeClr>
                </a:solidFill>
              </a:rPr>
              <a:t>Risks</a:t>
            </a:r>
            <a:r>
              <a:rPr lang="en-GB" sz="1600" dirty="0">
                <a:solidFill>
                  <a:srgbClr val="69A32F"/>
                </a:solidFill>
              </a:rPr>
              <a:t> </a:t>
            </a:r>
            <a:r>
              <a:rPr lang="mr-IN" sz="1600" dirty="0">
                <a:solidFill>
                  <a:srgbClr val="000000"/>
                </a:solidFill>
              </a:rPr>
              <a:t>–</a:t>
            </a:r>
            <a:r>
              <a:rPr lang="en-GB" sz="1600" dirty="0">
                <a:solidFill>
                  <a:srgbClr val="000000"/>
                </a:solidFill>
              </a:rPr>
              <a:t> </a:t>
            </a:r>
            <a:r>
              <a:rPr lang="en-GB" sz="1400" dirty="0">
                <a:solidFill>
                  <a:srgbClr val="000000"/>
                </a:solidFill>
              </a:rPr>
              <a:t>risks should be limited to those that the parties can manage.  Owner’s risks are not passed to the supply chain.</a:t>
            </a:r>
            <a:r>
              <a:rPr lang="en-GB" sz="1400" dirty="0">
                <a:solidFill>
                  <a:srgbClr val="69A32F"/>
                </a:solidFill>
              </a:rPr>
              <a:t>  </a:t>
            </a:r>
          </a:p>
        </p:txBody>
      </p:sp>
      <p:sp>
        <p:nvSpPr>
          <p:cNvPr id="5" name="Text Placeholder 3"/>
          <p:cNvSpPr>
            <a:spLocks noGrp="1"/>
          </p:cNvSpPr>
          <p:nvPr>
            <p:ph type="body" sz="quarter" idx="13"/>
          </p:nvPr>
        </p:nvSpPr>
        <p:spPr>
          <a:xfrm>
            <a:off x="40725" y="97845"/>
            <a:ext cx="8191519" cy="684504"/>
          </a:xfrm>
        </p:spPr>
        <p:txBody>
          <a:bodyPr>
            <a:normAutofit/>
          </a:bodyPr>
          <a:lstStyle/>
          <a:p>
            <a:r>
              <a:rPr lang="en-GB" sz="2400" dirty="0">
                <a:solidFill>
                  <a:schemeClr val="accent6">
                    <a:lumMod val="75000"/>
                  </a:schemeClr>
                </a:solidFill>
                <a:latin typeface="+mj-lt"/>
              </a:rPr>
              <a:t>Three commercial principles </a:t>
            </a:r>
          </a:p>
        </p:txBody>
      </p:sp>
      <p:sp>
        <p:nvSpPr>
          <p:cNvPr id="4" name="Text Placeholder 3">
            <a:extLst>
              <a:ext uri="{FF2B5EF4-FFF2-40B4-BE49-F238E27FC236}">
                <a16:creationId xmlns:a16="http://schemas.microsoft.com/office/drawing/2014/main" id="{B88FA59F-E092-43BE-950A-7608226BB541}"/>
              </a:ext>
            </a:extLst>
          </p:cNvPr>
          <p:cNvSpPr txBox="1">
            <a:spLocks/>
          </p:cNvSpPr>
          <p:nvPr/>
        </p:nvSpPr>
        <p:spPr>
          <a:xfrm>
            <a:off x="74063" y="1887246"/>
            <a:ext cx="8191519" cy="684504"/>
          </a:xfrm>
          <a:prstGeom prst="rect">
            <a:avLst/>
          </a:prstGeom>
        </p:spPr>
        <p:txBody>
          <a:bodyPr wrap="square" lIns="0" rIns="0" spcCol="288000">
            <a:normAutofit/>
          </a:bodyPr>
          <a:lstStyle>
            <a:lvl1pPr marL="0" indent="0" algn="l" defTabSz="914400" rtl="0" eaLnBrk="1" latinLnBrk="0" hangingPunct="1">
              <a:spcBef>
                <a:spcPts val="0"/>
              </a:spcBef>
              <a:buFont typeface="Arial" pitchFamily="34" charset="0"/>
              <a:buNone/>
              <a:defRPr sz="4400" b="1" i="0" kern="1200" spc="0" baseline="0">
                <a:solidFill>
                  <a:schemeClr val="accent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chemeClr val="accent6">
                    <a:lumMod val="75000"/>
                  </a:schemeClr>
                </a:solidFill>
                <a:latin typeface="+mj-lt"/>
              </a:rPr>
              <a:t>Three success factors </a:t>
            </a:r>
          </a:p>
        </p:txBody>
      </p:sp>
      <p:sp>
        <p:nvSpPr>
          <p:cNvPr id="2" name="Rectangle 1">
            <a:extLst>
              <a:ext uri="{FF2B5EF4-FFF2-40B4-BE49-F238E27FC236}">
                <a16:creationId xmlns:a16="http://schemas.microsoft.com/office/drawing/2014/main" id="{0E44E002-FDD7-47F3-B39F-E8BB4B539D13}"/>
              </a:ext>
            </a:extLst>
          </p:cNvPr>
          <p:cNvSpPr/>
          <p:nvPr/>
        </p:nvSpPr>
        <p:spPr>
          <a:xfrm>
            <a:off x="185739" y="2305858"/>
            <a:ext cx="8601074" cy="1354217"/>
          </a:xfrm>
          <a:prstGeom prst="rect">
            <a:avLst/>
          </a:prstGeom>
        </p:spPr>
        <p:txBody>
          <a:bodyPr wrap="square">
            <a:spAutoFit/>
          </a:bodyPr>
          <a:lstStyle/>
          <a:p>
            <a:r>
              <a:rPr lang="en-GB" sz="1600" dirty="0">
                <a:solidFill>
                  <a:schemeClr val="accent6">
                    <a:lumMod val="75000"/>
                  </a:schemeClr>
                </a:solidFill>
              </a:rPr>
              <a:t>Engagement</a:t>
            </a:r>
            <a:r>
              <a:rPr lang="en-GB" sz="1600" dirty="0">
                <a:solidFill>
                  <a:srgbClr val="69A32F"/>
                </a:solidFill>
              </a:rPr>
              <a:t> </a:t>
            </a:r>
            <a:r>
              <a:rPr lang="en-GB" sz="1600" dirty="0">
                <a:solidFill>
                  <a:srgbClr val="000000"/>
                </a:solidFill>
              </a:rPr>
              <a:t>-</a:t>
            </a:r>
            <a:r>
              <a:rPr lang="en-GB" sz="1400" dirty="0">
                <a:solidFill>
                  <a:srgbClr val="000000"/>
                </a:solidFill>
              </a:rPr>
              <a:t> </a:t>
            </a:r>
            <a:r>
              <a:rPr lang="en-GB" sz="1400" dirty="0"/>
              <a:t>the enterprise should be engaged as early as possible in the creation of the asset.</a:t>
            </a:r>
          </a:p>
          <a:p>
            <a:r>
              <a:rPr lang="en-GB" sz="1600" dirty="0"/>
              <a:t> </a:t>
            </a:r>
            <a:endParaRPr lang="en-GB" sz="1600" dirty="0">
              <a:solidFill>
                <a:srgbClr val="69A32F"/>
              </a:solidFill>
            </a:endParaRPr>
          </a:p>
          <a:p>
            <a:r>
              <a:rPr lang="en-GB" sz="1600" dirty="0">
                <a:solidFill>
                  <a:schemeClr val="accent6">
                    <a:lumMod val="75000"/>
                  </a:schemeClr>
                </a:solidFill>
              </a:rPr>
              <a:t>Scale</a:t>
            </a:r>
            <a:r>
              <a:rPr lang="en-GB" sz="1600" dirty="0">
                <a:solidFill>
                  <a:srgbClr val="69A32F"/>
                </a:solidFill>
              </a:rPr>
              <a:t> </a:t>
            </a:r>
            <a:r>
              <a:rPr lang="en-GB" sz="1600" dirty="0">
                <a:solidFill>
                  <a:srgbClr val="000000"/>
                </a:solidFill>
              </a:rPr>
              <a:t>- </a:t>
            </a:r>
            <a:r>
              <a:rPr lang="en-GB" sz="1400" dirty="0">
                <a:solidFill>
                  <a:srgbClr val="000000"/>
                </a:solidFill>
              </a:rPr>
              <a:t>the enterprise yields greatest benefits when applied across complete portfolios.</a:t>
            </a:r>
          </a:p>
          <a:p>
            <a:endParaRPr lang="en-GB" sz="1600" dirty="0">
              <a:solidFill>
                <a:srgbClr val="69A32F"/>
              </a:solidFill>
            </a:endParaRPr>
          </a:p>
          <a:p>
            <a:r>
              <a:rPr lang="en-GB" sz="1600" dirty="0">
                <a:solidFill>
                  <a:schemeClr val="accent6">
                    <a:lumMod val="75000"/>
                  </a:schemeClr>
                </a:solidFill>
              </a:rPr>
              <a:t>Duration</a:t>
            </a:r>
            <a:r>
              <a:rPr lang="en-GB" sz="1600" dirty="0">
                <a:solidFill>
                  <a:srgbClr val="69A32F"/>
                </a:solidFill>
              </a:rPr>
              <a:t> </a:t>
            </a:r>
            <a:r>
              <a:rPr lang="en-GB" dirty="0">
                <a:solidFill>
                  <a:srgbClr val="000000"/>
                </a:solidFill>
              </a:rPr>
              <a:t>- </a:t>
            </a:r>
            <a:r>
              <a:rPr lang="en-GB" sz="1400" dirty="0">
                <a:solidFill>
                  <a:srgbClr val="000000"/>
                </a:solidFill>
              </a:rPr>
              <a:t>the enterprise will improve performance over time.  The longer it works the better it will get.</a:t>
            </a:r>
            <a:r>
              <a:rPr lang="en-GB" sz="1400" dirty="0">
                <a:solidFill>
                  <a:srgbClr val="69A32F"/>
                </a:solidFill>
              </a:rPr>
              <a:t>  </a:t>
            </a:r>
          </a:p>
        </p:txBody>
      </p:sp>
    </p:spTree>
    <p:extLst>
      <p:ext uri="{BB962C8B-B14F-4D97-AF65-F5344CB8AC3E}">
        <p14:creationId xmlns:p14="http://schemas.microsoft.com/office/powerpoint/2010/main" val="363179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3"/>
          </p:nvPr>
        </p:nvSpPr>
        <p:spPr>
          <a:xfrm>
            <a:off x="772014" y="183329"/>
            <a:ext cx="8191519" cy="684504"/>
          </a:xfrm>
        </p:spPr>
        <p:txBody>
          <a:bodyPr>
            <a:normAutofit/>
          </a:bodyPr>
          <a:lstStyle/>
          <a:p>
            <a:r>
              <a:rPr lang="en-GB" sz="2800" dirty="0">
                <a:solidFill>
                  <a:schemeClr val="accent6">
                    <a:lumMod val="75000"/>
                  </a:schemeClr>
                </a:solidFill>
                <a:latin typeface="+mj-lt"/>
              </a:rPr>
              <a:t>Three stages of maturity</a:t>
            </a:r>
          </a:p>
        </p:txBody>
      </p:sp>
      <p:sp>
        <p:nvSpPr>
          <p:cNvPr id="7" name="Rectangle 6"/>
          <p:cNvSpPr/>
          <p:nvPr/>
        </p:nvSpPr>
        <p:spPr>
          <a:xfrm>
            <a:off x="609666" y="1737757"/>
            <a:ext cx="2600281" cy="247651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357091" y="1471071"/>
            <a:ext cx="2600281" cy="274320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357090" y="1471070"/>
            <a:ext cx="2600281" cy="1003435"/>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608985" y="1471070"/>
            <a:ext cx="2600281" cy="1004591"/>
          </a:xfrm>
          <a:prstGeom prst="rect">
            <a:avLst/>
          </a:prstGeom>
          <a:solidFill>
            <a:srgbClr val="1CAC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679A7"/>
              </a:solidFill>
            </a:endParaRPr>
          </a:p>
        </p:txBody>
      </p:sp>
      <p:sp>
        <p:nvSpPr>
          <p:cNvPr id="11" name="TextBox 10"/>
          <p:cNvSpPr txBox="1"/>
          <p:nvPr/>
        </p:nvSpPr>
        <p:spPr>
          <a:xfrm>
            <a:off x="633105" y="1570081"/>
            <a:ext cx="2547586" cy="400110"/>
          </a:xfrm>
          <a:prstGeom prst="rect">
            <a:avLst/>
          </a:prstGeom>
          <a:noFill/>
          <a:ln w="19050" cmpd="sng">
            <a:noFill/>
          </a:ln>
        </p:spPr>
        <p:txBody>
          <a:bodyPr wrap="square" rtlCol="0">
            <a:spAutoFit/>
          </a:bodyPr>
          <a:lstStyle/>
          <a:p>
            <a:pPr algn="ctr"/>
            <a:r>
              <a:rPr lang="en-US" sz="2000" b="1" dirty="0">
                <a:solidFill>
                  <a:schemeClr val="bg1"/>
                </a:solidFill>
                <a:latin typeface="+mj-lt"/>
                <a:cs typeface="Arial" panose="020B0604020202020204" pitchFamily="34" charset="0"/>
              </a:rPr>
              <a:t>Simple collaboration</a:t>
            </a:r>
          </a:p>
        </p:txBody>
      </p:sp>
      <p:sp>
        <p:nvSpPr>
          <p:cNvPr id="12" name="TextBox 11"/>
          <p:cNvSpPr txBox="1"/>
          <p:nvPr/>
        </p:nvSpPr>
        <p:spPr>
          <a:xfrm>
            <a:off x="3357092" y="1478033"/>
            <a:ext cx="2587426" cy="1015663"/>
          </a:xfrm>
          <a:prstGeom prst="rect">
            <a:avLst/>
          </a:prstGeom>
          <a:solidFill>
            <a:srgbClr val="1CACCE"/>
          </a:solidFill>
          <a:ln w="19050" cmpd="sng">
            <a:noFill/>
          </a:ln>
        </p:spPr>
        <p:txBody>
          <a:bodyPr wrap="square" rtlCol="0">
            <a:spAutoFit/>
          </a:bodyPr>
          <a:lstStyle/>
          <a:p>
            <a:pPr algn="ctr"/>
            <a:r>
              <a:rPr lang="en-US" sz="2000" b="1" dirty="0">
                <a:solidFill>
                  <a:schemeClr val="bg1"/>
                </a:solidFill>
                <a:latin typeface="+mj-lt"/>
                <a:cs typeface="Arial" panose="020B0604020202020204" pitchFamily="34" charset="0"/>
              </a:rPr>
              <a:t>Integrated</a:t>
            </a:r>
          </a:p>
          <a:p>
            <a:pPr algn="ctr"/>
            <a:r>
              <a:rPr lang="en-US" sz="2000" b="1" dirty="0">
                <a:solidFill>
                  <a:schemeClr val="bg1"/>
                </a:solidFill>
                <a:latin typeface="+mj-lt"/>
                <a:cs typeface="Arial" panose="020B0604020202020204" pitchFamily="34" charset="0"/>
              </a:rPr>
              <a:t>functions and relationships</a:t>
            </a:r>
          </a:p>
        </p:txBody>
      </p:sp>
      <p:sp>
        <p:nvSpPr>
          <p:cNvPr id="13" name="Rectangle 12"/>
          <p:cNvSpPr/>
          <p:nvPr/>
        </p:nvSpPr>
        <p:spPr>
          <a:xfrm>
            <a:off x="6098693" y="1471070"/>
            <a:ext cx="2600281" cy="274320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098692" y="1469294"/>
            <a:ext cx="2600281" cy="1003435"/>
          </a:xfrm>
          <a:prstGeom prst="rect">
            <a:avLst/>
          </a:prstGeom>
          <a:solidFill>
            <a:srgbClr val="1CAC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121939" y="1565800"/>
            <a:ext cx="2517237" cy="769441"/>
          </a:xfrm>
          <a:prstGeom prst="rect">
            <a:avLst/>
          </a:prstGeom>
          <a:noFill/>
          <a:ln w="19050" cmpd="sng">
            <a:noFill/>
          </a:ln>
        </p:spPr>
        <p:txBody>
          <a:bodyPr wrap="square" rtlCol="0">
            <a:spAutoFit/>
          </a:bodyPr>
          <a:lstStyle/>
          <a:p>
            <a:pPr algn="ctr"/>
            <a:r>
              <a:rPr lang="en-US" sz="2000" b="1" dirty="0">
                <a:solidFill>
                  <a:schemeClr val="bg1"/>
                </a:solidFill>
                <a:latin typeface="+mj-lt"/>
                <a:cs typeface="Arial" panose="020B0604020202020204" pitchFamily="34" charset="0"/>
              </a:rPr>
              <a:t>High performing enterp</a:t>
            </a:r>
            <a:r>
              <a:rPr lang="en-US" sz="2400" b="1" dirty="0">
                <a:solidFill>
                  <a:schemeClr val="bg1"/>
                </a:solidFill>
                <a:latin typeface="+mj-lt"/>
                <a:cs typeface="Arial" panose="020B0604020202020204" pitchFamily="34" charset="0"/>
              </a:rPr>
              <a:t>rise</a:t>
            </a:r>
          </a:p>
        </p:txBody>
      </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32808" y="2633892"/>
            <a:ext cx="1384595" cy="1384595"/>
          </a:xfrm>
          <a:prstGeom prst="rect">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57184" y="2638064"/>
            <a:ext cx="1318444" cy="1318444"/>
          </a:xfrm>
          <a:prstGeom prst="rect">
            <a:avLst/>
          </a:prstGeom>
        </p:spPr>
      </p:pic>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24274" y="2640657"/>
            <a:ext cx="1371064" cy="1371064"/>
          </a:xfrm>
          <a:prstGeom prst="rect">
            <a:avLst/>
          </a:prstGeom>
        </p:spPr>
      </p:pic>
    </p:spTree>
    <p:extLst>
      <p:ext uri="{BB962C8B-B14F-4D97-AF65-F5344CB8AC3E}">
        <p14:creationId xmlns:p14="http://schemas.microsoft.com/office/powerpoint/2010/main" val="3797996111"/>
      </p:ext>
    </p:extLst>
  </p:cSld>
  <p:clrMapOvr>
    <a:masterClrMapping/>
  </p:clrMapOvr>
</p:sld>
</file>

<file path=ppt/theme/theme1.xml><?xml version="1.0" encoding="utf-8"?>
<a:theme xmlns:a="http://schemas.openxmlformats.org/drawingml/2006/main" name="Copy slides">
  <a:themeElements>
    <a:clrScheme name="PPT colours 1">
      <a:dk1>
        <a:sysClr val="windowText" lastClr="000000"/>
      </a:dk1>
      <a:lt1>
        <a:sysClr val="window" lastClr="FFFFFF"/>
      </a:lt1>
      <a:dk2>
        <a:srgbClr val="1F497D"/>
      </a:dk2>
      <a:lt2>
        <a:srgbClr val="EEECE1"/>
      </a:lt2>
      <a:accent1>
        <a:srgbClr val="007C92"/>
      </a:accent1>
      <a:accent2>
        <a:srgbClr val="774A39"/>
      </a:accent2>
      <a:accent3>
        <a:srgbClr val="9D5116"/>
      </a:accent3>
      <a:accent4>
        <a:srgbClr val="B19401"/>
      </a:accent4>
      <a:accent5>
        <a:srgbClr val="879637"/>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24108</TotalTime>
  <Words>2166</Words>
  <Application>Microsoft Office PowerPoint</Application>
  <PresentationFormat>On-screen Show (16:9)</PresentationFormat>
  <Paragraphs>258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Copy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Director's Monthly Update</dc:title>
  <dc:creator>Simon Barney;simon.barney@ice.org.uk</dc:creator>
  <cp:lastModifiedBy>Nathaniel Warmington</cp:lastModifiedBy>
  <cp:revision>519</cp:revision>
  <cp:lastPrinted>2020-02-12T16:51:09Z</cp:lastPrinted>
  <dcterms:created xsi:type="dcterms:W3CDTF">2012-12-21T11:33:11Z</dcterms:created>
  <dcterms:modified xsi:type="dcterms:W3CDTF">2020-02-25T22:35:25Z</dcterms:modified>
</cp:coreProperties>
</file>